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  <p:sldMasterId id="2147483670" r:id="rId2"/>
    <p:sldMasterId id="2147483648" r:id="rId3"/>
  </p:sldMasterIdLst>
  <p:notesMasterIdLst>
    <p:notesMasterId r:id="rId53"/>
  </p:notesMasterIdLst>
  <p:sldIdLst>
    <p:sldId id="287" r:id="rId4"/>
    <p:sldId id="532" r:id="rId5"/>
    <p:sldId id="533" r:id="rId6"/>
    <p:sldId id="534" r:id="rId7"/>
    <p:sldId id="535" r:id="rId8"/>
    <p:sldId id="536" r:id="rId9"/>
    <p:sldId id="304" r:id="rId10"/>
    <p:sldId id="463" r:id="rId11"/>
    <p:sldId id="410" r:id="rId12"/>
    <p:sldId id="454" r:id="rId13"/>
    <p:sldId id="465" r:id="rId14"/>
    <p:sldId id="312" r:id="rId15"/>
    <p:sldId id="455" r:id="rId16"/>
    <p:sldId id="456" r:id="rId17"/>
    <p:sldId id="464" r:id="rId18"/>
    <p:sldId id="458" r:id="rId19"/>
    <p:sldId id="380" r:id="rId20"/>
    <p:sldId id="381" r:id="rId21"/>
    <p:sldId id="382" r:id="rId22"/>
    <p:sldId id="384" r:id="rId23"/>
    <p:sldId id="459" r:id="rId24"/>
    <p:sldId id="486" r:id="rId25"/>
    <p:sldId id="537" r:id="rId26"/>
    <p:sldId id="385" r:id="rId27"/>
    <p:sldId id="387" r:id="rId28"/>
    <p:sldId id="386" r:id="rId29"/>
    <p:sldId id="413" r:id="rId30"/>
    <p:sldId id="538" r:id="rId31"/>
    <p:sldId id="460" r:id="rId32"/>
    <p:sldId id="420" r:id="rId33"/>
    <p:sldId id="462" r:id="rId34"/>
    <p:sldId id="490" r:id="rId35"/>
    <p:sldId id="479" r:id="rId36"/>
    <p:sldId id="488" r:id="rId37"/>
    <p:sldId id="470" r:id="rId38"/>
    <p:sldId id="472" r:id="rId39"/>
    <p:sldId id="487" r:id="rId40"/>
    <p:sldId id="481" r:id="rId41"/>
    <p:sldId id="492" r:id="rId42"/>
    <p:sldId id="539" r:id="rId43"/>
    <p:sldId id="469" r:id="rId44"/>
    <p:sldId id="468" r:id="rId45"/>
    <p:sldId id="471" r:id="rId46"/>
    <p:sldId id="495" r:id="rId47"/>
    <p:sldId id="401" r:id="rId48"/>
    <p:sldId id="383" r:id="rId49"/>
    <p:sldId id="414" r:id="rId50"/>
    <p:sldId id="307" r:id="rId51"/>
    <p:sldId id="292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Cambria Math" panose="02040503050406030204" pitchFamily="18" charset="0"/>
      <p:regular r:id="rId60"/>
    </p:embeddedFont>
    <p:embeddedFont>
      <p:font typeface="Courier Std" panose="02070409020205020404" charset="0"/>
      <p:regular r:id="rId61"/>
      <p:bold r:id="rId62"/>
      <p:italic r:id="rId63"/>
      <p:boldItalic r:id="rId64"/>
    </p:embeddedFont>
    <p:embeddedFont>
      <p:font typeface="Georgia" panose="02040502050405020303" pitchFamily="18" charset="0"/>
      <p:regular r:id="rId65"/>
      <p:bold r:id="rId66"/>
      <p:italic r:id="rId67"/>
      <p:boldItalic r:id="rId68"/>
    </p:embeddedFont>
    <p:embeddedFont>
      <p:font typeface="Nunito Sans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lipe" initials="F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58A"/>
    <a:srgbClr val="FF9933"/>
    <a:srgbClr val="DDDDDD"/>
    <a:srgbClr val="EEAAF0"/>
    <a:srgbClr val="FF0066"/>
    <a:srgbClr val="FF5050"/>
    <a:srgbClr val="1B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A7377D-431C-440B-9048-50641672AB03}">
  <a:tblStyle styleId="{D8A7377D-431C-440B-9048-50641672AB0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8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2.fntdata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8695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4995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4323-D7FF-4CE8-BEF6-894599C1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C5CE-7EC7-4CCE-8915-787DE67E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6B1-DE94-424E-A791-CA694C2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C51D-EC91-41CC-A6E1-6F770E2C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E6DD-BBC0-4134-ADB4-7003A1FA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28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00E4-61BD-4491-938B-4C9D432B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AB02A-485C-4667-BB04-F4FC0D194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C94F7-F5F7-46B2-BE40-6C6432C1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BFAE-97EC-41CD-BF60-2EE52356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8BC9B-2230-4C79-899D-71D59B2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22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17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85800" y="1"/>
            <a:ext cx="3114675" cy="2768291"/>
          </a:xfrm>
          <a:prstGeom prst="rect">
            <a:avLst/>
          </a:prstGeom>
        </p:spPr>
        <p:txBody>
          <a:bodyPr tIns="45719" bIns="45719"/>
          <a:lstStyle/>
          <a:p>
            <a:endParaRPr/>
          </a:p>
        </p:txBody>
      </p:sp>
      <p:sp>
        <p:nvSpPr>
          <p:cNvPr id="2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14025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‹nº›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67" r:id="rId2"/>
    <p:sldLayoutId id="2147483657" r:id="rId3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49" r:id="rId2"/>
    <p:sldLayoutId id="214748366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E67ED-D45F-4162-B469-A75DC07C8CE8}" type="datetimeFigureOut">
              <a:rPr lang="pt-PT" smtClean="0"/>
              <a:t>03/01/2021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0.png"/><Relationship Id="rId7" Type="http://schemas.openxmlformats.org/officeDocument/2006/relationships/image" Target="../media/image33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6.png"/><Relationship Id="rId7" Type="http://schemas.openxmlformats.org/officeDocument/2006/relationships/image" Target="../media/image28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341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61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0.png"/><Relationship Id="rId7" Type="http://schemas.openxmlformats.org/officeDocument/2006/relationships/image" Target="../media/image33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0.png"/><Relationship Id="rId7" Type="http://schemas.openxmlformats.org/officeDocument/2006/relationships/image" Target="../media/image33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Relationship Id="rId9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264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5E49B1-58B8-4738-B074-956886613B38}"/>
              </a:ext>
            </a:extLst>
          </p:cNvPr>
          <p:cNvSpPr txBox="1"/>
          <p:nvPr/>
        </p:nvSpPr>
        <p:spPr>
          <a:xfrm>
            <a:off x="1314825" y="725318"/>
            <a:ext cx="2303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Math Functions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pt-PT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09C87-CEAD-4907-A6B3-F746EBD40496}"/>
              </a:ext>
            </a:extLst>
          </p:cNvPr>
          <p:cNvSpPr txBox="1"/>
          <p:nvPr/>
        </p:nvSpPr>
        <p:spPr>
          <a:xfrm>
            <a:off x="1240565" y="1495197"/>
            <a:ext cx="6840176" cy="1446550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Math functions definition originates from </a:t>
            </a:r>
            <a:r>
              <a:rPr lang="en-US" sz="2200" dirty="0">
                <a:solidFill>
                  <a:srgbClr val="FF0000"/>
                </a:solidFill>
              </a:rPr>
              <a:t>equations that at most one output for any input</a:t>
            </a:r>
            <a:r>
              <a:rPr lang="en-US" sz="2200" dirty="0"/>
              <a:t>. Usually, </a:t>
            </a:r>
            <a:r>
              <a:rPr lang="en-US" sz="2200" b="1" dirty="0"/>
              <a:t>y</a:t>
            </a:r>
            <a:r>
              <a:rPr lang="en-US" sz="2200" dirty="0"/>
              <a:t> is the variable that we want to find and </a:t>
            </a:r>
            <a:r>
              <a:rPr lang="en-US" sz="2200" b="1" dirty="0"/>
              <a:t>x</a:t>
            </a:r>
            <a:r>
              <a:rPr lang="en-US" sz="2200" dirty="0"/>
              <a:t> i</a:t>
            </a:r>
            <a:r>
              <a:rPr lang="" sz="2200"/>
              <a:t>s</a:t>
            </a:r>
            <a:r>
              <a:rPr lang="en-US" sz="2200" dirty="0"/>
              <a:t> the variable that we have in order to evaluate y</a:t>
            </a:r>
            <a:r>
              <a:rPr lang="" sz="2200"/>
              <a:t>.</a:t>
            </a:r>
            <a:r>
              <a:rPr lang="en-US" sz="2200" dirty="0"/>
              <a:t> 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278B0B3C-0E54-4D46-839E-FA949233D02A}"/>
              </a:ext>
            </a:extLst>
          </p:cNvPr>
          <p:cNvSpPr/>
          <p:nvPr/>
        </p:nvSpPr>
        <p:spPr>
          <a:xfrm>
            <a:off x="5356575" y="3328244"/>
            <a:ext cx="401073" cy="8018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93E082-A833-405B-8AE8-77466873B3ED}"/>
              </a:ext>
            </a:extLst>
          </p:cNvPr>
          <p:cNvSpPr txBox="1"/>
          <p:nvPr/>
        </p:nvSpPr>
        <p:spPr>
          <a:xfrm>
            <a:off x="5603995" y="3267894"/>
            <a:ext cx="1590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 , x = 0 </a:t>
            </a:r>
          </a:p>
          <a:p>
            <a:r>
              <a:rPr lang="en-US" sz="1800" dirty="0"/>
              <a:t>x + 2 , x &gt;0</a:t>
            </a:r>
          </a:p>
          <a:p>
            <a:r>
              <a:rPr lang="en-US" sz="1800" dirty="0"/>
              <a:t>x - 3  , x &lt;0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B7679-D96D-431E-8984-3BA2A3CCEF0A}"/>
              </a:ext>
            </a:extLst>
          </p:cNvPr>
          <p:cNvSpPr txBox="1"/>
          <p:nvPr/>
        </p:nvSpPr>
        <p:spPr>
          <a:xfrm>
            <a:off x="6972686" y="3252143"/>
            <a:ext cx="1470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f(4) =</a:t>
            </a:r>
            <a:r>
              <a:rPr lang="" sz="1800" dirty="0"/>
              <a:t> </a:t>
            </a:r>
            <a:r>
              <a:rPr lang="en-US" sz="1800" dirty="0"/>
              <a:t>6</a:t>
            </a:r>
          </a:p>
          <a:p>
            <a:r>
              <a:rPr lang="en-US" sz="1800" dirty="0"/>
              <a:t>f(-3) = -6 </a:t>
            </a:r>
          </a:p>
          <a:p>
            <a:r>
              <a:rPr lang="en-US" sz="1800" dirty="0"/>
              <a:t>f(0) =</a:t>
            </a:r>
            <a:r>
              <a:rPr lang="" sz="1800" dirty="0"/>
              <a:t> </a:t>
            </a:r>
            <a:r>
              <a:rPr lang="en-US" sz="1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ADD584-1B78-435E-B0EB-CBC0511B89D8}"/>
                  </a:ext>
                </a:extLst>
              </p:cNvPr>
              <p:cNvSpPr txBox="1"/>
              <p:nvPr/>
            </p:nvSpPr>
            <p:spPr>
              <a:xfrm>
                <a:off x="1477858" y="3261070"/>
                <a:ext cx="11964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8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0"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ADD584-1B78-435E-B0EB-CBC0511B8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58" y="3261070"/>
                <a:ext cx="1196417" cy="276999"/>
              </a:xfrm>
              <a:prstGeom prst="rect">
                <a:avLst/>
              </a:prstGeom>
              <a:blipFill>
                <a:blip r:embed="rId3"/>
                <a:stretch>
                  <a:fillRect l="-4061" r="-3553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3BD98-6450-4037-B911-12B38B1C77E3}"/>
                  </a:ext>
                </a:extLst>
              </p:cNvPr>
              <p:cNvSpPr txBox="1"/>
              <p:nvPr/>
            </p:nvSpPr>
            <p:spPr>
              <a:xfrm>
                <a:off x="4107769" y="3606185"/>
                <a:ext cx="11549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800" dirty="0"/>
                  <a:t>y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=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3BD98-6450-4037-B911-12B38B1C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769" y="3606185"/>
                <a:ext cx="1154972" cy="276999"/>
              </a:xfrm>
              <a:prstGeom prst="rect">
                <a:avLst/>
              </a:prstGeom>
              <a:blipFill>
                <a:blip r:embed="rId4"/>
                <a:stretch>
                  <a:fillRect l="-12698" t="-28889" r="-846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4774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5E49B1-58B8-4738-B074-956886613B38}"/>
              </a:ext>
            </a:extLst>
          </p:cNvPr>
          <p:cNvSpPr txBox="1"/>
          <p:nvPr/>
        </p:nvSpPr>
        <p:spPr>
          <a:xfrm>
            <a:off x="1314825" y="725318"/>
            <a:ext cx="2303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Math Functions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pt-PT" sz="2000" b="1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C2F020-6F23-427D-B9E0-83D7E908FE63}"/>
              </a:ext>
            </a:extLst>
          </p:cNvPr>
          <p:cNvSpPr/>
          <p:nvPr/>
        </p:nvSpPr>
        <p:spPr>
          <a:xfrm>
            <a:off x="2306169" y="1334838"/>
            <a:ext cx="1243854" cy="2326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686A17-5BFC-4462-8543-91244E627EA6}"/>
              </a:ext>
            </a:extLst>
          </p:cNvPr>
          <p:cNvSpPr/>
          <p:nvPr/>
        </p:nvSpPr>
        <p:spPr>
          <a:xfrm>
            <a:off x="5183838" y="1378660"/>
            <a:ext cx="1243854" cy="2326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B08196-A7BD-46E1-8CE0-664529B6CD31}"/>
              </a:ext>
            </a:extLst>
          </p:cNvPr>
          <p:cNvCxnSpPr>
            <a:cxnSpLocks/>
          </p:cNvCxnSpPr>
          <p:nvPr/>
        </p:nvCxnSpPr>
        <p:spPr>
          <a:xfrm>
            <a:off x="3105237" y="1900299"/>
            <a:ext cx="261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B76EF-A589-4EC2-B447-31CB2556B84F}"/>
              </a:ext>
            </a:extLst>
          </p:cNvPr>
          <p:cNvCxnSpPr>
            <a:cxnSpLocks/>
          </p:cNvCxnSpPr>
          <p:nvPr/>
        </p:nvCxnSpPr>
        <p:spPr>
          <a:xfrm>
            <a:off x="3105237" y="2319835"/>
            <a:ext cx="261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9CEF9C-2DCE-4A68-8DAA-CAC2C8503A5B}"/>
              </a:ext>
            </a:extLst>
          </p:cNvPr>
          <p:cNvCxnSpPr/>
          <p:nvPr/>
        </p:nvCxnSpPr>
        <p:spPr>
          <a:xfrm>
            <a:off x="3105237" y="2763588"/>
            <a:ext cx="261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B6369-C763-4CFC-AFBE-652263578135}"/>
              </a:ext>
            </a:extLst>
          </p:cNvPr>
          <p:cNvCxnSpPr/>
          <p:nvPr/>
        </p:nvCxnSpPr>
        <p:spPr>
          <a:xfrm>
            <a:off x="3105873" y="3166841"/>
            <a:ext cx="2608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F8C1F1-7374-4C7C-841F-BEB0A514232F}"/>
              </a:ext>
            </a:extLst>
          </p:cNvPr>
          <p:cNvSpPr txBox="1"/>
          <p:nvPr/>
        </p:nvSpPr>
        <p:spPr>
          <a:xfrm>
            <a:off x="2743364" y="1719200"/>
            <a:ext cx="342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7A1542-C5F5-406A-8865-F7CC706EDA96}"/>
              </a:ext>
            </a:extLst>
          </p:cNvPr>
          <p:cNvSpPr txBox="1"/>
          <p:nvPr/>
        </p:nvSpPr>
        <p:spPr>
          <a:xfrm>
            <a:off x="5747543" y="1719200"/>
            <a:ext cx="342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  <a:p>
            <a:endParaRPr lang="en-US" dirty="0"/>
          </a:p>
          <a:p>
            <a:r>
              <a:rPr lang="en-US" dirty="0"/>
              <a:t>b</a:t>
            </a:r>
          </a:p>
          <a:p>
            <a:endParaRPr lang="en-US" dirty="0"/>
          </a:p>
          <a:p>
            <a:r>
              <a:rPr lang="en-US" dirty="0"/>
              <a:t>c</a:t>
            </a:r>
          </a:p>
          <a:p>
            <a:endParaRPr lang="en-US" dirty="0"/>
          </a:p>
          <a:p>
            <a:r>
              <a:rPr lang="en-US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495B9E-541E-46B9-A387-B5D7CA222DA1}"/>
              </a:ext>
            </a:extLst>
          </p:cNvPr>
          <p:cNvSpPr txBox="1"/>
          <p:nvPr/>
        </p:nvSpPr>
        <p:spPr>
          <a:xfrm>
            <a:off x="4181773" y="1621249"/>
            <a:ext cx="591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16682C-0D23-4F12-8EE3-52B07C03B643}"/>
              </a:ext>
            </a:extLst>
          </p:cNvPr>
          <p:cNvSpPr txBox="1"/>
          <p:nvPr/>
        </p:nvSpPr>
        <p:spPr>
          <a:xfrm>
            <a:off x="2497524" y="3711104"/>
            <a:ext cx="834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A5585-FC54-4DC8-ABF7-85980A095F82}"/>
              </a:ext>
            </a:extLst>
          </p:cNvPr>
          <p:cNvSpPr txBox="1"/>
          <p:nvPr/>
        </p:nvSpPr>
        <p:spPr>
          <a:xfrm>
            <a:off x="5460023" y="3711104"/>
            <a:ext cx="69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A9495B9E-541E-46B9-A387-B5D7CA222DA1}"/>
              </a:ext>
            </a:extLst>
          </p:cNvPr>
          <p:cNvSpPr txBox="1"/>
          <p:nvPr/>
        </p:nvSpPr>
        <p:spPr>
          <a:xfrm>
            <a:off x="2778129" y="1288906"/>
            <a:ext cx="264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/>
              <a:t>x</a:t>
            </a:r>
            <a:endParaRPr lang="en-US" dirty="0"/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A9495B9E-541E-46B9-A387-B5D7CA222DA1}"/>
              </a:ext>
            </a:extLst>
          </p:cNvPr>
          <p:cNvSpPr txBox="1"/>
          <p:nvPr/>
        </p:nvSpPr>
        <p:spPr>
          <a:xfrm>
            <a:off x="5673367" y="1346039"/>
            <a:ext cx="264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/>
              <a:t>y</a:t>
            </a:r>
            <a:endParaRPr lang="en-US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682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C2E85F-3EB3-4CDC-A0A3-ECAF1F97D52C}"/>
              </a:ext>
            </a:extLst>
          </p:cNvPr>
          <p:cNvSpPr/>
          <p:nvPr/>
        </p:nvSpPr>
        <p:spPr>
          <a:xfrm>
            <a:off x="5270805" y="609153"/>
            <a:ext cx="3728981" cy="3968885"/>
          </a:xfrm>
          <a:prstGeom prst="rect">
            <a:avLst/>
          </a:prstGeom>
          <a:ln>
            <a:solidFill>
              <a:srgbClr val="FED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5E49B1-58B8-4738-B074-956886613B38}"/>
              </a:ext>
            </a:extLst>
          </p:cNvPr>
          <p:cNvSpPr txBox="1"/>
          <p:nvPr/>
        </p:nvSpPr>
        <p:spPr>
          <a:xfrm>
            <a:off x="1128176" y="667530"/>
            <a:ext cx="2329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Math Functions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pt-PT" sz="2000" b="1" dirty="0">
              <a:solidFill>
                <a:schemeClr val="bg1"/>
              </a:solidFill>
            </a:endParaRPr>
          </a:p>
        </p:txBody>
      </p:sp>
      <p:sp>
        <p:nvSpPr>
          <p:cNvPr id="17" name="Shape 263">
            <a:extLst>
              <a:ext uri="{FF2B5EF4-FFF2-40B4-BE49-F238E27FC236}">
                <a16:creationId xmlns:a16="http://schemas.microsoft.com/office/drawing/2014/main" id="{58C10011-C9A4-4316-A2DE-8F98082DF3D4}"/>
              </a:ext>
            </a:extLst>
          </p:cNvPr>
          <p:cNvSpPr txBox="1"/>
          <p:nvPr/>
        </p:nvSpPr>
        <p:spPr>
          <a:xfrm>
            <a:off x="1846173" y="1271213"/>
            <a:ext cx="1380992" cy="770855"/>
          </a:xfrm>
          <a:prstGeom prst="rect">
            <a:avLst/>
          </a:prstGeom>
          <a:noFill/>
          <a:ln w="38100" cap="flat" cmpd="sng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endParaRPr lang="en-US" sz="5400" dirty="0">
              <a:solidFill>
                <a:schemeClr val="tx2">
                  <a:lumMod val="25000"/>
                </a:schemeClr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bin"/>
              </a:rPr>
              <a:t>Function f(x)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endParaRPr lang="en-US" sz="5400" u="none" strike="noStrike" cap="none" dirty="0">
              <a:solidFill>
                <a:schemeClr val="tx2">
                  <a:lumMod val="25000"/>
                </a:schemeClr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19" name="Shape 264">
            <a:extLst>
              <a:ext uri="{FF2B5EF4-FFF2-40B4-BE49-F238E27FC236}">
                <a16:creationId xmlns:a16="http://schemas.microsoft.com/office/drawing/2014/main" id="{6112D100-964C-4FC1-884E-97373D99CA4D}"/>
              </a:ext>
            </a:extLst>
          </p:cNvPr>
          <p:cNvCxnSpPr>
            <a:cxnSpLocks/>
          </p:cNvCxnSpPr>
          <p:nvPr/>
        </p:nvCxnSpPr>
        <p:spPr>
          <a:xfrm flipH="1">
            <a:off x="1338173" y="1671760"/>
            <a:ext cx="508000" cy="1244"/>
          </a:xfrm>
          <a:prstGeom prst="straightConnector1">
            <a:avLst/>
          </a:prstGeom>
          <a:noFill/>
          <a:ln w="38100" cap="rnd" cmpd="sng">
            <a:solidFill>
              <a:schemeClr val="bg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1" name="Shape 266">
            <a:extLst>
              <a:ext uri="{FF2B5EF4-FFF2-40B4-BE49-F238E27FC236}">
                <a16:creationId xmlns:a16="http://schemas.microsoft.com/office/drawing/2014/main" id="{E3378090-83AE-404A-94B8-D3547F168964}"/>
              </a:ext>
            </a:extLst>
          </p:cNvPr>
          <p:cNvSpPr txBox="1"/>
          <p:nvPr/>
        </p:nvSpPr>
        <p:spPr>
          <a:xfrm>
            <a:off x="3647592" y="1522364"/>
            <a:ext cx="1069942" cy="26855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bin"/>
              </a:rPr>
              <a:t>Result/Results</a:t>
            </a:r>
          </a:p>
        </p:txBody>
      </p:sp>
      <p:cxnSp>
        <p:nvCxnSpPr>
          <p:cNvPr id="23" name="Shape 267">
            <a:extLst>
              <a:ext uri="{FF2B5EF4-FFF2-40B4-BE49-F238E27FC236}">
                <a16:creationId xmlns:a16="http://schemas.microsoft.com/office/drawing/2014/main" id="{0D026325-A5A2-4EC0-8A22-C6B0236E9BFD}"/>
              </a:ext>
            </a:extLst>
          </p:cNvPr>
          <p:cNvCxnSpPr>
            <a:cxnSpLocks/>
          </p:cNvCxnSpPr>
          <p:nvPr/>
        </p:nvCxnSpPr>
        <p:spPr>
          <a:xfrm flipH="1">
            <a:off x="3227165" y="1656640"/>
            <a:ext cx="417327" cy="0"/>
          </a:xfrm>
          <a:prstGeom prst="straightConnector1">
            <a:avLst/>
          </a:prstGeom>
          <a:noFill/>
          <a:ln w="38100" cap="rnd" cmpd="sng">
            <a:solidFill>
              <a:schemeClr val="bg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E2A9C-B286-4AFE-84D0-99C728C0D08A}"/>
              </a:ext>
            </a:extLst>
          </p:cNvPr>
          <p:cNvSpPr/>
          <p:nvPr/>
        </p:nvSpPr>
        <p:spPr>
          <a:xfrm>
            <a:off x="215019" y="1419804"/>
            <a:ext cx="1099806" cy="506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658EE3-46D2-43C3-A82D-A21EE154B5EF}"/>
              </a:ext>
            </a:extLst>
          </p:cNvPr>
          <p:cNvSpPr txBox="1"/>
          <p:nvPr/>
        </p:nvSpPr>
        <p:spPr>
          <a:xfrm>
            <a:off x="973879" y="2428224"/>
            <a:ext cx="97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f(x) =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0D28DA3-FEC3-46F7-A5E5-CE237B3EC56F}"/>
              </a:ext>
            </a:extLst>
          </p:cNvPr>
          <p:cNvSpPr/>
          <p:nvPr/>
        </p:nvSpPr>
        <p:spPr>
          <a:xfrm>
            <a:off x="1891937" y="2196686"/>
            <a:ext cx="401073" cy="7708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54FBF3-1822-44A9-B34C-CB78EE3BA536}"/>
              </a:ext>
            </a:extLst>
          </p:cNvPr>
          <p:cNvSpPr txBox="1"/>
          <p:nvPr/>
        </p:nvSpPr>
        <p:spPr>
          <a:xfrm>
            <a:off x="2092474" y="2212782"/>
            <a:ext cx="1153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, x = 0 </a:t>
            </a:r>
          </a:p>
          <a:p>
            <a:r>
              <a:rPr lang="en-US" dirty="0"/>
              <a:t>x + 2 , x &gt;0</a:t>
            </a:r>
          </a:p>
          <a:p>
            <a:r>
              <a:rPr lang="en-US" dirty="0"/>
              <a:t>x - 3  , x &lt;0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23E3E-CB06-4255-9A2E-0919EB8B080E}"/>
              </a:ext>
            </a:extLst>
          </p:cNvPr>
          <p:cNvSpPr txBox="1"/>
          <p:nvPr/>
        </p:nvSpPr>
        <p:spPr>
          <a:xfrm>
            <a:off x="3245933" y="2226663"/>
            <a:ext cx="906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f(4) = 6</a:t>
            </a:r>
          </a:p>
          <a:p>
            <a:r>
              <a:rPr lang="en-US" dirty="0"/>
              <a:t>f(-3) = -6 </a:t>
            </a:r>
          </a:p>
          <a:p>
            <a:r>
              <a:rPr lang="en-US" dirty="0"/>
              <a:t>f(0)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2E5A69-A958-4209-B453-F6763E91073A}"/>
              </a:ext>
            </a:extLst>
          </p:cNvPr>
          <p:cNvSpPr/>
          <p:nvPr/>
        </p:nvSpPr>
        <p:spPr>
          <a:xfrm>
            <a:off x="5270805" y="624210"/>
            <a:ext cx="3422728" cy="4093428"/>
          </a:xfrm>
          <a:prstGeom prst="rect">
            <a:avLst/>
          </a:prstGeom>
          <a:solidFill>
            <a:srgbClr val="DDDDDD"/>
          </a:solidFill>
        </p:spPr>
        <p:txBody>
          <a:bodyPr wrap="square">
            <a:spAutoFit/>
          </a:bodyPr>
          <a:lstStyle/>
          <a:p>
            <a:r>
              <a:rPr lang="en-US" sz="1300" dirty="0"/>
              <a:t>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(-5,0,5)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x1 = 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x2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(0,4,5)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 = x-3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y1 = 1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y2 = x+2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y, '-r', label='y=x+2')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(x1, y1, '-g', label='y=1')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(x2, y2, '-m', label='y=x-3')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('Linear graphs 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('x’)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('y’)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(loc='upper left')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F7CA343-7904-43E7-8B33-B69E12307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56" y="3093290"/>
            <a:ext cx="2599030" cy="1673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2D6D21-F0D1-4711-86D4-9F24F9A62119}"/>
              </a:ext>
            </a:extLst>
          </p:cNvPr>
          <p:cNvSpPr txBox="1"/>
          <p:nvPr/>
        </p:nvSpPr>
        <p:spPr>
          <a:xfrm>
            <a:off x="620684" y="3756058"/>
            <a:ext cx="156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436D7F-6354-4E02-9ADC-AF96DC74513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953847" y="3930086"/>
            <a:ext cx="4062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8645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D837EF-BC0B-4351-88A3-500C8387F8B7}"/>
              </a:ext>
            </a:extLst>
          </p:cNvPr>
          <p:cNvSpPr txBox="1"/>
          <p:nvPr/>
        </p:nvSpPr>
        <p:spPr>
          <a:xfrm>
            <a:off x="2351276" y="492636"/>
            <a:ext cx="276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Increasing Functions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D4064-5999-43C8-9F19-1EFDDC431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295" y="973329"/>
            <a:ext cx="3935765" cy="1439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22CFC-70DD-4378-BB3C-A4808155DBBB}"/>
              </a:ext>
            </a:extLst>
          </p:cNvPr>
          <p:cNvSpPr txBox="1"/>
          <p:nvPr/>
        </p:nvSpPr>
        <p:spPr>
          <a:xfrm>
            <a:off x="2813945" y="4522482"/>
            <a:ext cx="601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https://www.shmoop.com/points-vectors-functions/increasing-decreasing-functions.html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394AB-2331-4B40-93AB-019E636B6272}"/>
              </a:ext>
            </a:extLst>
          </p:cNvPr>
          <p:cNvSpPr txBox="1"/>
          <p:nvPr/>
        </p:nvSpPr>
        <p:spPr>
          <a:xfrm>
            <a:off x="2560797" y="2495802"/>
            <a:ext cx="2123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&lt; b; Then f(a) &lt; f(b)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072437-FB70-4F98-93D1-405E75047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577" y="2801083"/>
            <a:ext cx="2162175" cy="161925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9807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D837EF-BC0B-4351-88A3-500C8387F8B7}"/>
              </a:ext>
            </a:extLst>
          </p:cNvPr>
          <p:cNvSpPr txBox="1"/>
          <p:nvPr/>
        </p:nvSpPr>
        <p:spPr>
          <a:xfrm>
            <a:off x="2165137" y="505638"/>
            <a:ext cx="291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Decreasing Functions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22CFC-70DD-4378-BB3C-A4808155DBBB}"/>
              </a:ext>
            </a:extLst>
          </p:cNvPr>
          <p:cNvSpPr txBox="1"/>
          <p:nvPr/>
        </p:nvSpPr>
        <p:spPr>
          <a:xfrm>
            <a:off x="2813945" y="4522482"/>
            <a:ext cx="601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https://www.shmoop.com/points-vectors-functions/increasing-decreasing-functions.html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394AB-2331-4B40-93AB-019E636B6272}"/>
              </a:ext>
            </a:extLst>
          </p:cNvPr>
          <p:cNvSpPr txBox="1"/>
          <p:nvPr/>
        </p:nvSpPr>
        <p:spPr>
          <a:xfrm>
            <a:off x="2530604" y="2495802"/>
            <a:ext cx="2136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&gt; b; Then f(a) &gt; f(b)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094519-C128-469A-A598-FE202CFC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89" y="1031128"/>
            <a:ext cx="3619500" cy="1314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3A2C05-41BB-41D1-8171-125706E5B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459" y="2854789"/>
            <a:ext cx="2105025" cy="17145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3006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C2E85F-3EB3-4CDC-A0A3-ECAF1F97D52C}"/>
              </a:ext>
            </a:extLst>
          </p:cNvPr>
          <p:cNvSpPr/>
          <p:nvPr/>
        </p:nvSpPr>
        <p:spPr>
          <a:xfrm>
            <a:off x="5270805" y="609153"/>
            <a:ext cx="3728981" cy="3968885"/>
          </a:xfrm>
          <a:prstGeom prst="rect">
            <a:avLst/>
          </a:prstGeom>
          <a:ln>
            <a:solidFill>
              <a:srgbClr val="FED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A2E5A69-A958-4209-B453-F6763E91073A}"/>
              </a:ext>
            </a:extLst>
          </p:cNvPr>
          <p:cNvSpPr/>
          <p:nvPr/>
        </p:nvSpPr>
        <p:spPr>
          <a:xfrm>
            <a:off x="5363675" y="135288"/>
            <a:ext cx="3375735" cy="4693593"/>
          </a:xfrm>
          <a:prstGeom prst="rect">
            <a:avLst/>
          </a:prstGeom>
          <a:solidFill>
            <a:srgbClr val="DDDDDD"/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np 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 = [-5,5]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m = [1,2,3,5]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 = [-2,3/4,2,1]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color = ['g', 'r', 'k', 'm']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range(0,len(m)):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y = m[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]*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(x) + b[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x,y,label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='y=%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+%s' %(m[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],b[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]), color=color[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plt.axis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('auto')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plt.xlim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plt.ylim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axis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plt.gca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(prop={'size':15})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('Generic plot.')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ABFBD-C075-4269-94E3-47ACEF74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1" y="1570434"/>
            <a:ext cx="4033224" cy="289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D4EC2-3C86-42AE-8036-0AE812766FB8}"/>
              </a:ext>
            </a:extLst>
          </p:cNvPr>
          <p:cNvSpPr txBox="1"/>
          <p:nvPr/>
        </p:nvSpPr>
        <p:spPr>
          <a:xfrm>
            <a:off x="1345872" y="749157"/>
            <a:ext cx="3244430" cy="523220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- Parallel linear functions  m1 = m2</a:t>
            </a:r>
          </a:p>
          <a:p>
            <a:r>
              <a:rPr lang="en-US" dirty="0"/>
              <a:t>- Perpendicularity m1*m2 = -1  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736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D837EF-BC0B-4351-88A3-500C8387F8B7}"/>
              </a:ext>
            </a:extLst>
          </p:cNvPr>
          <p:cNvSpPr txBox="1"/>
          <p:nvPr/>
        </p:nvSpPr>
        <p:spPr>
          <a:xfrm>
            <a:off x="2072884" y="492636"/>
            <a:ext cx="292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Constant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AB5DA2-A666-440E-974B-70F1157FF3EF}"/>
                  </a:ext>
                </a:extLst>
              </p:cNvPr>
              <p:cNvSpPr txBox="1"/>
              <p:nvPr/>
            </p:nvSpPr>
            <p:spPr>
              <a:xfrm>
                <a:off x="5863897" y="826646"/>
                <a:ext cx="10046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    x = 6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AB5DA2-A666-440E-974B-70F1157FF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97" y="826646"/>
                <a:ext cx="1004699" cy="553998"/>
              </a:xfrm>
              <a:prstGeom prst="rect">
                <a:avLst/>
              </a:prstGeom>
              <a:blipFill>
                <a:blip r:embed="rId3"/>
                <a:stretch>
                  <a:fillRect l="-4848" t="-1111" r="-1212" b="-2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4E01DD9-0A3C-4927-9D63-EE02A5B241C3}"/>
              </a:ext>
            </a:extLst>
          </p:cNvPr>
          <p:cNvSpPr/>
          <p:nvPr/>
        </p:nvSpPr>
        <p:spPr>
          <a:xfrm>
            <a:off x="4670575" y="1495197"/>
            <a:ext cx="3939421" cy="24929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plt.hlines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(y = 3,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10, colors='r')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plt.vlines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 = 6,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10, colors='r')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('Constant graphs 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(loc='upper left')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5CD70-40EC-4EF9-8BAF-F46629A6D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10" y="1255196"/>
            <a:ext cx="3486961" cy="251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44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451B47-0785-4831-8159-D3040B40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1314450"/>
            <a:ext cx="6267450" cy="251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F9D6F1-47F4-48D4-800F-B4020878E8B0}"/>
              </a:ext>
            </a:extLst>
          </p:cNvPr>
          <p:cNvSpPr txBox="1"/>
          <p:nvPr/>
        </p:nvSpPr>
        <p:spPr>
          <a:xfrm>
            <a:off x="1438275" y="677070"/>
            <a:ext cx="3107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Functions Properties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6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56C581-5156-4A6C-B93C-C635990CA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6" t="32837" r="62670"/>
          <a:stretch/>
        </p:blipFill>
        <p:spPr>
          <a:xfrm>
            <a:off x="3836536" y="1246236"/>
            <a:ext cx="1866524" cy="1873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A79B5-DC4A-416F-9095-C3ED51875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83"/>
          <a:stretch/>
        </p:blipFill>
        <p:spPr>
          <a:xfrm>
            <a:off x="1090723" y="1215898"/>
            <a:ext cx="2299305" cy="2788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F4B70-370E-49B1-86C1-0E156795AD13}"/>
              </a:ext>
            </a:extLst>
          </p:cNvPr>
          <p:cNvSpPr txBox="1"/>
          <p:nvPr/>
        </p:nvSpPr>
        <p:spPr>
          <a:xfrm>
            <a:off x="1661345" y="679404"/>
            <a:ext cx="169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Exercises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EB44BE-EDE4-4413-A9D6-0633B1ABE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6" r="62670" b="68809"/>
          <a:stretch/>
        </p:blipFill>
        <p:spPr>
          <a:xfrm>
            <a:off x="3852315" y="3152280"/>
            <a:ext cx="1866524" cy="86988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0EBBE-F564-41E5-99C3-52BE949A944D}"/>
              </a:ext>
            </a:extLst>
          </p:cNvPr>
          <p:cNvSpPr txBox="1"/>
          <p:nvPr/>
        </p:nvSpPr>
        <p:spPr>
          <a:xfrm>
            <a:off x="304280" y="1246236"/>
            <a:ext cx="78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A2F5B-FBE7-4AD2-9BD2-8C6C636CF89F}"/>
              </a:ext>
            </a:extLst>
          </p:cNvPr>
          <p:cNvSpPr txBox="1"/>
          <p:nvPr/>
        </p:nvSpPr>
        <p:spPr>
          <a:xfrm>
            <a:off x="304280" y="2270995"/>
            <a:ext cx="78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381D4-50EB-4784-A189-7CF25C0915B9}"/>
              </a:ext>
            </a:extLst>
          </p:cNvPr>
          <p:cNvSpPr txBox="1"/>
          <p:nvPr/>
        </p:nvSpPr>
        <p:spPr>
          <a:xfrm>
            <a:off x="304279" y="3191575"/>
            <a:ext cx="78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BF361-5E3D-43F9-A5CA-7F1D7EE7F8BB}"/>
              </a:ext>
            </a:extLst>
          </p:cNvPr>
          <p:cNvSpPr txBox="1"/>
          <p:nvPr/>
        </p:nvSpPr>
        <p:spPr>
          <a:xfrm>
            <a:off x="3330509" y="1258240"/>
            <a:ext cx="78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C7FCC-BCD4-4C08-87D9-B910A0B038C1}"/>
              </a:ext>
            </a:extLst>
          </p:cNvPr>
          <p:cNvSpPr txBox="1"/>
          <p:nvPr/>
        </p:nvSpPr>
        <p:spPr>
          <a:xfrm>
            <a:off x="3330508" y="2260186"/>
            <a:ext cx="78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C27386-1D8F-4E8B-9188-AE37F3F88E6C}"/>
              </a:ext>
            </a:extLst>
          </p:cNvPr>
          <p:cNvSpPr txBox="1"/>
          <p:nvPr/>
        </p:nvSpPr>
        <p:spPr>
          <a:xfrm>
            <a:off x="3330508" y="3137052"/>
            <a:ext cx="78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C65BFB-0C03-47BA-AB3E-2243806F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66"/>
          <a:stretch/>
        </p:blipFill>
        <p:spPr>
          <a:xfrm>
            <a:off x="6030592" y="1788253"/>
            <a:ext cx="2526191" cy="17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3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133DB2F-15BE-4F67-AFCC-C6B66FD9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5" y="1386728"/>
            <a:ext cx="2392982" cy="169379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3BEE920-6DC8-457B-8710-6F501892639D}"/>
              </a:ext>
            </a:extLst>
          </p:cNvPr>
          <p:cNvSpPr/>
          <p:nvPr/>
        </p:nvSpPr>
        <p:spPr>
          <a:xfrm>
            <a:off x="331001" y="3120626"/>
            <a:ext cx="24028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(-10,10,10)</a:t>
            </a:r>
          </a:p>
          <a:p>
            <a:r>
              <a:rPr lang="en-US" dirty="0"/>
              <a:t>y1 = x**2</a:t>
            </a:r>
          </a:p>
          <a:p>
            <a:r>
              <a:rPr lang="en-US" dirty="0" err="1"/>
              <a:t>plt.plot</a:t>
            </a:r>
            <a:r>
              <a:rPr lang="en-US" dirty="0"/>
              <a:t>(x, y1, '-r’)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DE0A95-F04D-4CEB-BFE4-E0BEA7D1CEE8}"/>
              </a:ext>
            </a:extLst>
          </p:cNvPr>
          <p:cNvSpPr/>
          <p:nvPr/>
        </p:nvSpPr>
        <p:spPr>
          <a:xfrm>
            <a:off x="3240650" y="3258192"/>
            <a:ext cx="25626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(-10,10,10)</a:t>
            </a:r>
          </a:p>
          <a:p>
            <a:r>
              <a:rPr lang="en-US" dirty="0"/>
              <a:t>y1 = -3*x**3+6*x</a:t>
            </a:r>
          </a:p>
          <a:p>
            <a:r>
              <a:rPr lang="en-US" dirty="0" err="1"/>
              <a:t>plt.plot</a:t>
            </a:r>
            <a:r>
              <a:rPr lang="en-US" dirty="0"/>
              <a:t>(x, y1, '-b’)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8CDF6-74EF-4D21-9DAD-5353F25D8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741" y="1234410"/>
            <a:ext cx="2965076" cy="2023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CC80A-CAAE-4DD5-AD5A-4E4EA2A3A61D}"/>
              </a:ext>
            </a:extLst>
          </p:cNvPr>
          <p:cNvSpPr txBox="1"/>
          <p:nvPr/>
        </p:nvSpPr>
        <p:spPr>
          <a:xfrm>
            <a:off x="1562047" y="555314"/>
            <a:ext cx="5179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Continuous polynomial functions types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16FF8F-0630-4DE8-966E-2E6BACE5CB22}"/>
              </a:ext>
            </a:extLst>
          </p:cNvPr>
          <p:cNvSpPr/>
          <p:nvPr/>
        </p:nvSpPr>
        <p:spPr>
          <a:xfrm>
            <a:off x="6323136" y="3258192"/>
            <a:ext cx="23929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(-10,10,10)</a:t>
            </a:r>
          </a:p>
          <a:p>
            <a:r>
              <a:rPr lang="en-US" dirty="0"/>
              <a:t>y1 = -3*x**4+6*x+2*x</a:t>
            </a:r>
          </a:p>
          <a:p>
            <a:r>
              <a:rPr lang="en-US" dirty="0" err="1"/>
              <a:t>plt.plot</a:t>
            </a:r>
            <a:r>
              <a:rPr lang="en-US" dirty="0"/>
              <a:t>(x, y1, '-b’)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DFFB8-8C3E-494A-BACB-088103189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876" y="1317684"/>
            <a:ext cx="2890123" cy="1951257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7860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5D874-BC62-4FC1-BC4D-84FAA8128419}"/>
              </a:ext>
            </a:extLst>
          </p:cNvPr>
          <p:cNvSpPr txBox="1"/>
          <p:nvPr/>
        </p:nvSpPr>
        <p:spPr>
          <a:xfrm>
            <a:off x="706998" y="353292"/>
            <a:ext cx="52000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5000"/>
              </a:lnSpc>
            </a:pPr>
            <a:r>
              <a:rPr lang="en-US" sz="2100" b="1" dirty="0"/>
              <a:t>Python programming Introduction Content </a:t>
            </a:r>
            <a:endParaRPr lang="pt-PT" sz="21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19E042-30BE-466D-A557-F514ABBCEFA4}"/>
              </a:ext>
            </a:extLst>
          </p:cNvPr>
          <p:cNvSpPr/>
          <p:nvPr/>
        </p:nvSpPr>
        <p:spPr>
          <a:xfrm>
            <a:off x="1335025" y="1816068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types/outputs/inputs </a:t>
            </a:r>
          </a:p>
          <a:p>
            <a:pPr marL="457200" indent="-457200" defTabSz="685800">
              <a:buFont typeface="+mj-lt"/>
              <a:buAutoNum type="arabicPeriod" startAt="2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Operators </a:t>
            </a:r>
          </a:p>
          <a:p>
            <a:pPr marL="457200" indent="-457200" defTabSz="685800">
              <a:buFont typeface="+mj-lt"/>
              <a:buAutoNum type="arabicPeriod" startAt="4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 and Modules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pt-PT" sz="1875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073EDCD9-5EDB-4531-B73F-30F44D53A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5A7133-AF40-44BE-A0B7-D24CD5D2F3A7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F2FD77-CD81-4C21-801F-3B06FA78F87D}"/>
              </a:ext>
            </a:extLst>
          </p:cNvPr>
          <p:cNvSpPr/>
          <p:nvPr/>
        </p:nvSpPr>
        <p:spPr>
          <a:xfrm>
            <a:off x="1210733" y="3771900"/>
            <a:ext cx="1956049" cy="605117"/>
          </a:xfrm>
          <a:prstGeom prst="roundRect">
            <a:avLst/>
          </a:prstGeom>
          <a:gradFill flip="none" rotWithShape="0">
            <a:gsLst>
              <a:gs pos="46000">
                <a:schemeClr val="accent4">
                  <a:lumMod val="5000"/>
                  <a:lumOff val="95000"/>
                </a:schemeClr>
              </a:gs>
              <a:gs pos="100000">
                <a:srgbClr val="1BD402"/>
              </a:gs>
              <a:gs pos="81000">
                <a:srgbClr val="1BD402"/>
              </a:gs>
              <a:gs pos="0">
                <a:srgbClr val="1BD402"/>
              </a:gs>
              <a:gs pos="100000">
                <a:srgbClr val="1BD40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3E205E-D687-46A4-938A-C3E1B55739EE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35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0FDCD5-2F9A-4D4C-A9B1-0FF5F7C19C5B}"/>
              </a:ext>
            </a:extLst>
          </p:cNvPr>
          <p:cNvSpPr txBox="1"/>
          <p:nvPr/>
        </p:nvSpPr>
        <p:spPr>
          <a:xfrm>
            <a:off x="1366843" y="316009"/>
            <a:ext cx="42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Maximum and minimum values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7C8570-EDD6-412B-BBA0-027CBC34F690}"/>
              </a:ext>
            </a:extLst>
          </p:cNvPr>
          <p:cNvSpPr txBox="1"/>
          <p:nvPr/>
        </p:nvSpPr>
        <p:spPr>
          <a:xfrm>
            <a:off x="214549" y="2902711"/>
            <a:ext cx="203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value (0,0)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85F07C-C52F-470F-88C1-60B1A04AD5E0}"/>
              </a:ext>
            </a:extLst>
          </p:cNvPr>
          <p:cNvSpPr txBox="1"/>
          <p:nvPr/>
        </p:nvSpPr>
        <p:spPr>
          <a:xfrm>
            <a:off x="7131323" y="567658"/>
            <a:ext cx="2012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Inflection value (0,0)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B980CB-CD9F-447C-AFA5-5B837CBC3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6"/>
          <a:stretch/>
        </p:blipFill>
        <p:spPr>
          <a:xfrm>
            <a:off x="1916371" y="2870193"/>
            <a:ext cx="2940216" cy="185013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AA4977-AD78-4E20-B129-DBB103AD534C}"/>
              </a:ext>
            </a:extLst>
          </p:cNvPr>
          <p:cNvCxnSpPr/>
          <p:nvPr/>
        </p:nvCxnSpPr>
        <p:spPr>
          <a:xfrm flipH="1">
            <a:off x="3605743" y="2518118"/>
            <a:ext cx="484931" cy="48607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09F239-8C66-436D-9F9D-20FA9C53CF3F}"/>
              </a:ext>
            </a:extLst>
          </p:cNvPr>
          <p:cNvSpPr txBox="1"/>
          <p:nvPr/>
        </p:nvSpPr>
        <p:spPr>
          <a:xfrm>
            <a:off x="3492595" y="2226018"/>
            <a:ext cx="1938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value (0,0)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9DC342-029E-43E1-A12B-0E7B026F0F2F}"/>
              </a:ext>
            </a:extLst>
          </p:cNvPr>
          <p:cNvSpPr/>
          <p:nvPr/>
        </p:nvSpPr>
        <p:spPr>
          <a:xfrm>
            <a:off x="4856587" y="4180993"/>
            <a:ext cx="26994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(-10,10,10)</a:t>
            </a:r>
          </a:p>
          <a:p>
            <a:r>
              <a:rPr lang="en-US" dirty="0"/>
              <a:t>y1 = -x**2</a:t>
            </a:r>
          </a:p>
          <a:p>
            <a:r>
              <a:rPr lang="en-US" dirty="0" err="1"/>
              <a:t>plt.plot</a:t>
            </a:r>
            <a:r>
              <a:rPr lang="en-US" dirty="0"/>
              <a:t>(x, y1, '-g’)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D4FD3DB-6A97-46E9-8AF7-00CC4B38A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92" y="783422"/>
            <a:ext cx="2974593" cy="210547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FCAA78-F3C1-4220-841A-5F5E38BCC514}"/>
              </a:ext>
            </a:extLst>
          </p:cNvPr>
          <p:cNvCxnSpPr>
            <a:cxnSpLocks/>
          </p:cNvCxnSpPr>
          <p:nvPr/>
        </p:nvCxnSpPr>
        <p:spPr>
          <a:xfrm flipV="1">
            <a:off x="1393472" y="2567327"/>
            <a:ext cx="351776" cy="338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8E66BF2-A294-4E09-95D0-A7B4A581D480}"/>
              </a:ext>
            </a:extLst>
          </p:cNvPr>
          <p:cNvSpPr/>
          <p:nvPr/>
        </p:nvSpPr>
        <p:spPr>
          <a:xfrm>
            <a:off x="3113967" y="872700"/>
            <a:ext cx="25890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(-10,10,1))</a:t>
            </a:r>
          </a:p>
          <a:p>
            <a:r>
              <a:rPr lang="en-US" dirty="0"/>
              <a:t>y1 = x**2</a:t>
            </a:r>
          </a:p>
          <a:p>
            <a:r>
              <a:rPr lang="en-US" dirty="0" err="1"/>
              <a:t>plt.plot</a:t>
            </a:r>
            <a:r>
              <a:rPr lang="en-US" dirty="0"/>
              <a:t>(x, y1, '-r’)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CDB03F-C636-452C-8BB1-7716D97750A6}"/>
              </a:ext>
            </a:extLst>
          </p:cNvPr>
          <p:cNvSpPr/>
          <p:nvPr/>
        </p:nvSpPr>
        <p:spPr>
          <a:xfrm>
            <a:off x="5794741" y="327581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(-10,10,10)</a:t>
            </a:r>
          </a:p>
          <a:p>
            <a:r>
              <a:rPr lang="en-US" dirty="0"/>
              <a:t>y1 = -3*x**3+6*x</a:t>
            </a:r>
          </a:p>
          <a:p>
            <a:r>
              <a:rPr lang="en-US" dirty="0" err="1"/>
              <a:t>plt.plot</a:t>
            </a:r>
            <a:r>
              <a:rPr lang="en-US" dirty="0"/>
              <a:t>(x, y1, '-b')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D93143F-7DB1-4EEC-A1E5-589A95777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867" y="1027111"/>
            <a:ext cx="3210479" cy="219127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7F7E01-A0DE-42F5-8774-7299FE8D3CC7}"/>
              </a:ext>
            </a:extLst>
          </p:cNvPr>
          <p:cNvCxnSpPr>
            <a:cxnSpLocks/>
          </p:cNvCxnSpPr>
          <p:nvPr/>
        </p:nvCxnSpPr>
        <p:spPr>
          <a:xfrm flipH="1">
            <a:off x="7280824" y="899851"/>
            <a:ext cx="664066" cy="1110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22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808E2E9-DBF2-4760-A91F-9F08EBEFA198}"/>
              </a:ext>
            </a:extLst>
          </p:cNvPr>
          <p:cNvSpPr txBox="1"/>
          <p:nvPr/>
        </p:nvSpPr>
        <p:spPr>
          <a:xfrm>
            <a:off x="1366843" y="316009"/>
            <a:ext cx="42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Discrete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C4C3C-C3FE-4320-B84E-FBAE49D0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72" y="1032128"/>
            <a:ext cx="3516192" cy="25632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D956F4-460F-4CE8-B630-707D453DF301}"/>
              </a:ext>
            </a:extLst>
          </p:cNvPr>
          <p:cNvSpPr/>
          <p:nvPr/>
        </p:nvSpPr>
        <p:spPr>
          <a:xfrm>
            <a:off x="4672853" y="969351"/>
            <a:ext cx="4000499" cy="30931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 = [-3,-2,-1,0,1,2,3]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 = [8,4,2,0,2,4,8]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color = ['g', 'r', 'k', 'm', 'k', 'r', 'g']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range(0,len(x)):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(x[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],y[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], 'o', color=color[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 Discrete function')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(loc='upper left')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7243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808E2E9-DBF2-4760-A91F-9F08EBEFA198}"/>
              </a:ext>
            </a:extLst>
          </p:cNvPr>
          <p:cNvSpPr txBox="1"/>
          <p:nvPr/>
        </p:nvSpPr>
        <p:spPr>
          <a:xfrm>
            <a:off x="1366843" y="316009"/>
            <a:ext cx="42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Polynomial regression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3716BD-7390-42D1-82ED-7B9E75536AB6}"/>
              </a:ext>
            </a:extLst>
          </p:cNvPr>
          <p:cNvSpPr/>
          <p:nvPr/>
        </p:nvSpPr>
        <p:spPr>
          <a:xfrm>
            <a:off x="4185069" y="802035"/>
            <a:ext cx="4572000" cy="3893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 = [1,2,3,5,6,7,8,9,10,12,13,14,15,16,18,19,21,22]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 = [100,90,80,60,60,55,60,65,70,70,75,76,78,79,90,99,99,100]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mymodel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numpy.poly1d(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numpy.polyfit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y, 8))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myline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numpy.linspace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(1, 22, 100)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myline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mymodel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myline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91052-626A-4439-A918-53851A0B3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80" y="1162536"/>
            <a:ext cx="3363079" cy="2212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5CED0-76FC-4AAB-BB0F-D1474D250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11"/>
          <a:stretch/>
        </p:blipFill>
        <p:spPr>
          <a:xfrm>
            <a:off x="502580" y="3521868"/>
            <a:ext cx="3556289" cy="459095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84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808E2E9-DBF2-4760-A91F-9F08EBEFA198}"/>
              </a:ext>
            </a:extLst>
          </p:cNvPr>
          <p:cNvSpPr txBox="1"/>
          <p:nvPr/>
        </p:nvSpPr>
        <p:spPr>
          <a:xfrm>
            <a:off x="1366843" y="316009"/>
            <a:ext cx="42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Exercises – Linear regression 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1DBB5-B5EE-4A33-A464-156535229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88" y="1123107"/>
            <a:ext cx="6626824" cy="2812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A4EB44-662F-4C6C-A931-1BE9D012BFF1}"/>
              </a:ext>
            </a:extLst>
          </p:cNvPr>
          <p:cNvSpPr txBox="1"/>
          <p:nvPr/>
        </p:nvSpPr>
        <p:spPr>
          <a:xfrm>
            <a:off x="1320198" y="3936083"/>
            <a:ext cx="672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Slope, and the y-intercept ?</a:t>
            </a:r>
          </a:p>
          <a:p>
            <a:r>
              <a:rPr lang="en-US" dirty="0"/>
              <a:t>Write the linear regression equation that represents better the data in the table</a:t>
            </a:r>
          </a:p>
        </p:txBody>
      </p:sp>
    </p:spTree>
    <p:extLst>
      <p:ext uri="{BB962C8B-B14F-4D97-AF65-F5344CB8AC3E}">
        <p14:creationId xmlns:p14="http://schemas.microsoft.com/office/powerpoint/2010/main" val="1451048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643C6-381A-4D7E-8551-CA4F79CF1184}"/>
              </a:ext>
            </a:extLst>
          </p:cNvPr>
          <p:cNvSpPr txBox="1"/>
          <p:nvPr/>
        </p:nvSpPr>
        <p:spPr>
          <a:xfrm>
            <a:off x="799175" y="814766"/>
            <a:ext cx="42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discrete functions using </a:t>
            </a:r>
            <a:r>
              <a:rPr lang="en-US" b="1" dirty="0">
                <a:solidFill>
                  <a:srgbClr val="FF0000"/>
                </a:solidFill>
              </a:rPr>
              <a:t>Lists</a:t>
            </a:r>
            <a:r>
              <a:rPr lang="en-US" sz="2000" dirty="0">
                <a:solidFill>
                  <a:srgbClr val="FF0000"/>
                </a:solidFill>
              </a:rPr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87BD5-1707-4AB9-B163-783DCE4C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25" y="1493985"/>
            <a:ext cx="3209963" cy="22642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35DCA1-7A0A-4136-9E52-5253AD2BDC96}"/>
              </a:ext>
            </a:extLst>
          </p:cNvPr>
          <p:cNvSpPr/>
          <p:nvPr/>
        </p:nvSpPr>
        <p:spPr>
          <a:xfrm>
            <a:off x="4821993" y="1080618"/>
            <a:ext cx="342093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0DD67-36AA-460C-94E1-9FFB05242A8C}"/>
              </a:ext>
            </a:extLst>
          </p:cNvPr>
          <p:cNvSpPr txBox="1"/>
          <p:nvPr/>
        </p:nvSpPr>
        <p:spPr>
          <a:xfrm>
            <a:off x="4842660" y="2481271"/>
            <a:ext cx="3400267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y1, '-b', label= 'y = x')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 Discrete function using lists')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(loc='upper left')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859177-7A81-4AD1-83B1-7B19DC9AA6B1}"/>
              </a:ext>
            </a:extLst>
          </p:cNvPr>
          <p:cNvSpPr/>
          <p:nvPr/>
        </p:nvSpPr>
        <p:spPr>
          <a:xfrm>
            <a:off x="4888987" y="1866509"/>
            <a:ext cx="3307425" cy="542704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x = [1, 2 ,3 ,4 ,5]</a:t>
            </a:r>
          </a:p>
          <a:p>
            <a:r>
              <a:rPr lang="en-US" dirty="0">
                <a:solidFill>
                  <a:schemeClr val="tx1"/>
                </a:solidFill>
              </a:rPr>
              <a:t>y1 =[1 ,2, 3, 4, 5]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103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643C6-381A-4D7E-8551-CA4F79CF1184}"/>
              </a:ext>
            </a:extLst>
          </p:cNvPr>
          <p:cNvSpPr txBox="1"/>
          <p:nvPr/>
        </p:nvSpPr>
        <p:spPr>
          <a:xfrm>
            <a:off x="898174" y="832010"/>
            <a:ext cx="4215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discrete functions using </a:t>
            </a:r>
            <a:r>
              <a:rPr lang="en-US" b="1" dirty="0">
                <a:solidFill>
                  <a:srgbClr val="FF0000"/>
                </a:solidFill>
              </a:rPr>
              <a:t>Tuples</a:t>
            </a:r>
            <a:r>
              <a:rPr lang="en-US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35DCA1-7A0A-4136-9E52-5253AD2BDC96}"/>
              </a:ext>
            </a:extLst>
          </p:cNvPr>
          <p:cNvSpPr/>
          <p:nvPr/>
        </p:nvSpPr>
        <p:spPr>
          <a:xfrm>
            <a:off x="4494413" y="1430396"/>
            <a:ext cx="339106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EF42C-4E0A-4107-B081-E5572722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7" y="1373749"/>
            <a:ext cx="3348039" cy="22341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B7A329-06B6-4407-836D-E675AAACCF7E}"/>
              </a:ext>
            </a:extLst>
          </p:cNvPr>
          <p:cNvSpPr/>
          <p:nvPr/>
        </p:nvSpPr>
        <p:spPr>
          <a:xfrm>
            <a:off x="4494413" y="2727553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s-E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(x,y1,'or' ,</a:t>
            </a:r>
            <a:r>
              <a:rPr lang="es-E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 'y = x')  </a:t>
            </a:r>
          </a:p>
          <a:p>
            <a:r>
              <a:rPr lang="es-E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s-E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(x,y1,'b', </a:t>
            </a:r>
            <a:r>
              <a:rPr lang="es-E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 'y = x’) 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 Discrete function using tuples')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(loc='upper left')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4B3CE6-24EC-4FC1-9422-0C0833F6F907}"/>
              </a:ext>
            </a:extLst>
          </p:cNvPr>
          <p:cNvSpPr/>
          <p:nvPr/>
        </p:nvSpPr>
        <p:spPr>
          <a:xfrm>
            <a:off x="4536231" y="1959261"/>
            <a:ext cx="3307425" cy="542704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x =(1,2,3,4,5)</a:t>
            </a:r>
          </a:p>
          <a:p>
            <a:r>
              <a:rPr lang="es-ES" dirty="0">
                <a:solidFill>
                  <a:schemeClr val="tx1"/>
                </a:solidFill>
              </a:rPr>
              <a:t>y1 = (1,2,3,4,5)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8185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643C6-381A-4D7E-8551-CA4F79CF1184}"/>
              </a:ext>
            </a:extLst>
          </p:cNvPr>
          <p:cNvSpPr txBox="1"/>
          <p:nvPr/>
        </p:nvSpPr>
        <p:spPr>
          <a:xfrm>
            <a:off x="796455" y="809467"/>
            <a:ext cx="4215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functions using </a:t>
            </a:r>
            <a:r>
              <a:rPr lang="en-US" b="1" dirty="0">
                <a:solidFill>
                  <a:srgbClr val="FF0000"/>
                </a:solidFill>
              </a:rPr>
              <a:t>Dictionaries</a:t>
            </a:r>
            <a:r>
              <a:rPr lang="en-US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35DCA1-7A0A-4136-9E52-5253AD2BDC96}"/>
              </a:ext>
            </a:extLst>
          </p:cNvPr>
          <p:cNvSpPr/>
          <p:nvPr/>
        </p:nvSpPr>
        <p:spPr>
          <a:xfrm>
            <a:off x="4847168" y="1156331"/>
            <a:ext cx="3391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E751A-B390-4D41-ACEF-9687BC39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5" y="1281087"/>
            <a:ext cx="3666231" cy="2581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AECC17-FA7E-456A-AB70-E92E20C8DA10}"/>
              </a:ext>
            </a:extLst>
          </p:cNvPr>
          <p:cNvSpPr/>
          <p:nvPr/>
        </p:nvSpPr>
        <p:spPr>
          <a:xfrm>
            <a:off x="4847168" y="249281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('x', 'y1', '-b',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'y = x', data=x1)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 Discrete function using dictionaries')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(loc='upper left')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E85A5C-A14E-450F-9148-27B56B360CFD}"/>
              </a:ext>
            </a:extLst>
          </p:cNvPr>
          <p:cNvSpPr/>
          <p:nvPr/>
        </p:nvSpPr>
        <p:spPr>
          <a:xfrm>
            <a:off x="4930806" y="1802681"/>
            <a:ext cx="3307425" cy="542704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/>
                </a:solidFill>
              </a:rPr>
              <a:t>x1 = {'x':[1,2,3,4,5], 'y1':[1,2,3,4,5] }</a:t>
            </a:r>
          </a:p>
          <a:p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1452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rgbClr val="FFFF00"/>
                </a:solidFill>
                <a:latin typeface="Courier Std" panose="02070409020205020404" pitchFamily="49" charset="0"/>
              </a:rPr>
              <a:t>&lt;Exponentials&gt; </a:t>
            </a:r>
            <a:endParaRPr lang="pt-PT" sz="3750" dirty="0">
              <a:solidFill>
                <a:srgbClr val="FFFF00"/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2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115562E-9768-4B41-91D2-FB0246B9F8C8}"/>
              </a:ext>
            </a:extLst>
          </p:cNvPr>
          <p:cNvSpPr/>
          <p:nvPr/>
        </p:nvSpPr>
        <p:spPr>
          <a:xfrm>
            <a:off x="2913521" y="1043280"/>
            <a:ext cx="4092580" cy="522445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5B612B-5D7E-49D1-9C62-BEA33C104C3E}"/>
              </a:ext>
            </a:extLst>
          </p:cNvPr>
          <p:cNvSpPr/>
          <p:nvPr/>
        </p:nvSpPr>
        <p:spPr>
          <a:xfrm>
            <a:off x="2948073" y="2330932"/>
            <a:ext cx="4092580" cy="522445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0491AF-20D3-4865-B280-20A7D908C269}"/>
              </a:ext>
            </a:extLst>
          </p:cNvPr>
          <p:cNvSpPr/>
          <p:nvPr/>
        </p:nvSpPr>
        <p:spPr>
          <a:xfrm>
            <a:off x="2952417" y="3783310"/>
            <a:ext cx="4092580" cy="522445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4A2E0-317B-432A-97E2-3539B076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50" y="575500"/>
            <a:ext cx="2179056" cy="3981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Exponentials </a:t>
            </a:r>
            <a:br>
              <a:rPr lang="en-US" sz="2600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</a:br>
            <a:r>
              <a:rPr lang="en-US" sz="2600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logarithms and radicals  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3A9EC7BE-4243-45EA-9CCA-1A54E09EC870}"/>
              </a:ext>
            </a:extLst>
          </p:cNvPr>
          <p:cNvSpPr txBox="1"/>
          <p:nvPr/>
        </p:nvSpPr>
        <p:spPr bwMode="auto">
          <a:xfrm>
            <a:off x="2948073" y="366692"/>
            <a:ext cx="5812509" cy="442429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Exponent – identifies the multiplication factor</a:t>
            </a:r>
            <a:r>
              <a:rPr lang="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Base – the number to be multiplied</a:t>
            </a:r>
            <a:r>
              <a:rPr lang=""/>
              <a:t>.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4">
                <a:extLst>
                  <a:ext uri="{FF2B5EF4-FFF2-40B4-BE49-F238E27FC236}">
                    <a16:creationId xmlns:a16="http://schemas.microsoft.com/office/drawing/2014/main" id="{C78472AB-9F01-45AD-A8D8-E82A46E24ACA}"/>
                  </a:ext>
                </a:extLst>
              </p:cNvPr>
              <p:cNvSpPr txBox="1"/>
              <p:nvPr/>
            </p:nvSpPr>
            <p:spPr bwMode="auto">
              <a:xfrm>
                <a:off x="3355626" y="1028815"/>
                <a:ext cx="3277474" cy="606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   = </a:t>
                </a:r>
                <a:r>
                  <a:rPr lang="" sz="3000"/>
                  <a:t>? </a:t>
                </a:r>
                <a:r>
                  <a:rPr lang="pt-BR" sz="3000" dirty="0"/>
                  <a:t>→</a:t>
                </a:r>
                <a:r>
                  <a:rPr lang="" sz="3000"/>
                  <a:t> </a:t>
                </a:r>
                <a:r>
                  <a:rPr lang="en-US" sz="3000" dirty="0"/>
                  <a:t>5*5 = 25</a:t>
                </a:r>
              </a:p>
            </p:txBody>
          </p:sp>
        </mc:Choice>
        <mc:Fallback xmlns="">
          <p:sp>
            <p:nvSpPr>
              <p:cNvPr id="27" name="Object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8472AB-9F01-45AD-A8D8-E82A46E24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5626" y="1028815"/>
                <a:ext cx="3277474" cy="606288"/>
              </a:xfrm>
              <a:prstGeom prst="rect">
                <a:avLst/>
              </a:prstGeom>
              <a:blipFill rotWithShape="1">
                <a:blip r:embed="rId2"/>
                <a:stretch>
                  <a:fillRect t="-10101" r="-2230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F7246493-EA15-48CC-85DA-A381A5018096}"/>
                  </a:ext>
                </a:extLst>
              </p:cNvPr>
              <p:cNvSpPr txBox="1"/>
              <p:nvPr/>
            </p:nvSpPr>
            <p:spPr bwMode="auto">
              <a:xfrm>
                <a:off x="3206042" y="2334465"/>
                <a:ext cx="3277474" cy="606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sup>
                    </m:sSup>
                  </m:oMath>
                </a14:m>
                <a:r>
                  <a:rPr lang="en-US" sz="3000" dirty="0"/>
                  <a:t>   = 5*5 = 25</a:t>
                </a:r>
              </a:p>
            </p:txBody>
          </p:sp>
        </mc:Choice>
        <mc:Fallback xmlns="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F7246493-EA15-48CC-85DA-A381A50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6042" y="2334465"/>
                <a:ext cx="3277474" cy="606288"/>
              </a:xfrm>
              <a:prstGeom prst="rect">
                <a:avLst/>
              </a:prstGeom>
              <a:blipFill>
                <a:blip r:embed="rId3"/>
                <a:stretch>
                  <a:fillRect t="-1111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4C6BFD-CDD8-48C7-87F1-0A67D7FA9FE0}"/>
                  </a:ext>
                </a:extLst>
              </p:cNvPr>
              <p:cNvSpPr txBox="1"/>
              <p:nvPr/>
            </p:nvSpPr>
            <p:spPr>
              <a:xfrm>
                <a:off x="2684229" y="2803447"/>
                <a:ext cx="415261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3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fName>
                        <m:e>
                          <m:r>
                            <a:rPr lang="en-US" sz="3000">
                              <a:latin typeface="Cambria Math" panose="02040503050406030204" pitchFamily="18" charset="0"/>
                            </a:rPr>
                            <m:t>25=2 </m:t>
                          </m:r>
                        </m:e>
                      </m:fun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4C6BFD-CDD8-48C7-87F1-0A67D7FA9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29" y="2803447"/>
                <a:ext cx="415261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E060DE-126F-4B53-ADA5-58B000790745}"/>
                  </a:ext>
                </a:extLst>
              </p:cNvPr>
              <p:cNvSpPr txBox="1"/>
              <p:nvPr/>
            </p:nvSpPr>
            <p:spPr>
              <a:xfrm>
                <a:off x="2280750" y="4318555"/>
                <a:ext cx="4997199" cy="61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300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en-US" sz="3000"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rad>
                      <m:r>
                        <a:rPr lang="en-US" sz="300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E060DE-126F-4B53-ADA5-58B000790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50" y="4318555"/>
                <a:ext cx="4997199" cy="618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6E9A97-EF10-400E-9A23-604EABFB223D}"/>
              </a:ext>
            </a:extLst>
          </p:cNvPr>
          <p:cNvCxnSpPr>
            <a:cxnSpLocks/>
          </p:cNvCxnSpPr>
          <p:nvPr/>
        </p:nvCxnSpPr>
        <p:spPr>
          <a:xfrm flipV="1">
            <a:off x="3514961" y="1476620"/>
            <a:ext cx="0" cy="19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44DEDE-DD56-429C-9383-35D87C8C856E}"/>
              </a:ext>
            </a:extLst>
          </p:cNvPr>
          <p:cNvSpPr txBox="1"/>
          <p:nvPr/>
        </p:nvSpPr>
        <p:spPr>
          <a:xfrm>
            <a:off x="3097056" y="1624460"/>
            <a:ext cx="833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12460D-69EA-4585-8C68-CA874401F629}"/>
              </a:ext>
            </a:extLst>
          </p:cNvPr>
          <p:cNvSpPr txBox="1"/>
          <p:nvPr/>
        </p:nvSpPr>
        <p:spPr>
          <a:xfrm>
            <a:off x="3864783" y="800247"/>
            <a:ext cx="132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F24241-47F3-49C2-B25C-4E2B3323D20F}"/>
              </a:ext>
            </a:extLst>
          </p:cNvPr>
          <p:cNvCxnSpPr>
            <a:cxnSpLocks/>
          </p:cNvCxnSpPr>
          <p:nvPr/>
        </p:nvCxnSpPr>
        <p:spPr>
          <a:xfrm flipV="1">
            <a:off x="3750575" y="1034834"/>
            <a:ext cx="180370" cy="93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FAB8501-AB84-46F9-9F19-951FBBAFD6E3}"/>
              </a:ext>
            </a:extLst>
          </p:cNvPr>
          <p:cNvSpPr txBox="1"/>
          <p:nvPr/>
        </p:nvSpPr>
        <p:spPr>
          <a:xfrm>
            <a:off x="3014517" y="3475533"/>
            <a:ext cx="197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Radicals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C54D43-414B-4C2B-8AB1-44CA52B2BC11}"/>
              </a:ext>
            </a:extLst>
          </p:cNvPr>
          <p:cNvSpPr txBox="1"/>
          <p:nvPr/>
        </p:nvSpPr>
        <p:spPr>
          <a:xfrm>
            <a:off x="2864933" y="63448"/>
            <a:ext cx="197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F9725C-867A-42E1-9D0F-09AB528EAAA4}"/>
              </a:ext>
            </a:extLst>
          </p:cNvPr>
          <p:cNvSpPr txBox="1"/>
          <p:nvPr/>
        </p:nvSpPr>
        <p:spPr>
          <a:xfrm>
            <a:off x="2913521" y="2028059"/>
            <a:ext cx="197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Logarithms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BE1C4B-AE7D-4A6A-A057-69BE009E0D9E}"/>
              </a:ext>
            </a:extLst>
          </p:cNvPr>
          <p:cNvCxnSpPr/>
          <p:nvPr/>
        </p:nvCxnSpPr>
        <p:spPr>
          <a:xfrm flipH="1">
            <a:off x="5580842" y="4707868"/>
            <a:ext cx="859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86810A3-1396-46DE-A314-49CC255946AC}"/>
              </a:ext>
            </a:extLst>
          </p:cNvPr>
          <p:cNvSpPr txBox="1"/>
          <p:nvPr/>
        </p:nvSpPr>
        <p:spPr>
          <a:xfrm>
            <a:off x="6568879" y="4474111"/>
            <a:ext cx="62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FE0FAE-3987-4AA9-8C75-1326D95EAA13}"/>
              </a:ext>
            </a:extLst>
          </p:cNvPr>
          <p:cNvSpPr txBox="1"/>
          <p:nvPr/>
        </p:nvSpPr>
        <p:spPr>
          <a:xfrm>
            <a:off x="6311423" y="2949199"/>
            <a:ext cx="1546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  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CFAD79-F805-45A5-97AB-9A0158E68007}"/>
              </a:ext>
            </a:extLst>
          </p:cNvPr>
          <p:cNvCxnSpPr>
            <a:cxnSpLocks/>
          </p:cNvCxnSpPr>
          <p:nvPr/>
        </p:nvCxnSpPr>
        <p:spPr>
          <a:xfrm flipH="1">
            <a:off x="5674659" y="3103087"/>
            <a:ext cx="561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F62C419-E1BF-480F-AE9B-E28DE5E998AF}"/>
                  </a:ext>
                </a:extLst>
              </p:cNvPr>
              <p:cNvSpPr txBox="1"/>
              <p:nvPr/>
            </p:nvSpPr>
            <p:spPr>
              <a:xfrm>
                <a:off x="3639176" y="3787199"/>
                <a:ext cx="254430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25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F62C419-E1BF-480F-AE9B-E28DE5E99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76" y="3787199"/>
                <a:ext cx="2544301" cy="553998"/>
              </a:xfrm>
              <a:prstGeom prst="rect">
                <a:avLst/>
              </a:prstGeom>
              <a:blipFill>
                <a:blip r:embed="rId6"/>
                <a:stretch>
                  <a:fillRect t="-14286" b="-3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76FB50-A3DF-4547-AB27-98AEFBA39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8719" y="2364311"/>
            <a:ext cx="2840831" cy="4651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79BB5FD-E405-407B-BFE9-14C2FCA56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128" y="3805508"/>
            <a:ext cx="3142038" cy="5123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DB56F1-B888-4FA7-8117-C02D47BFF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3016" y="1023389"/>
            <a:ext cx="2236534" cy="5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6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id="{09BCD1A3-85D9-4EC4-8C28-F4A95355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0" y="3112241"/>
            <a:ext cx="2695418" cy="1213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925994-9AE7-466F-8EEC-9F9E2A53C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32363"/>
            <a:ext cx="1314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Zero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2">
                <a:extLst>
                  <a:ext uri="{FF2B5EF4-FFF2-40B4-BE49-F238E27FC236}">
                    <a16:creationId xmlns:a16="http://schemas.microsoft.com/office/drawing/2014/main" id="{D4896BC8-FB0E-4D45-8997-D756E2E2241B}"/>
                  </a:ext>
                </a:extLst>
              </p:cNvPr>
              <p:cNvSpPr txBox="1"/>
              <p:nvPr/>
            </p:nvSpPr>
            <p:spPr bwMode="auto">
              <a:xfrm>
                <a:off x="2113383" y="1143120"/>
                <a:ext cx="1238250" cy="571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bject 2">
                <a:extLst>
                  <a:ext uri="{FF2B5EF4-FFF2-40B4-BE49-F238E27FC236}">
                    <a16:creationId xmlns:a16="http://schemas.microsoft.com/office/drawing/2014/main" id="{D4896BC8-FB0E-4D45-8997-D756E2E22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3383" y="1143120"/>
                <a:ext cx="1238250" cy="571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308DBE4-BD03-42B9-9799-0BB577D03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778778"/>
            <a:ext cx="281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Negative Exponents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4">
                <a:extLst>
                  <a:ext uri="{FF2B5EF4-FFF2-40B4-BE49-F238E27FC236}">
                    <a16:creationId xmlns:a16="http://schemas.microsoft.com/office/drawing/2014/main" id="{15A8169E-D768-4A1F-AB20-417A71373E62}"/>
                  </a:ext>
                </a:extLst>
              </p:cNvPr>
              <p:cNvSpPr txBox="1"/>
              <p:nvPr/>
            </p:nvSpPr>
            <p:spPr bwMode="auto">
              <a:xfrm>
                <a:off x="2821548" y="1422735"/>
                <a:ext cx="1504950" cy="121396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Object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5A8169E-D768-4A1F-AB20-417A71373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1548" y="1422735"/>
                <a:ext cx="1504950" cy="121396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9D1733E-8DA0-492F-8907-9134C64AB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820" y="1264377"/>
            <a:ext cx="373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Quotient of powers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0EA5E26E-2240-43BC-98A7-04D5DD915E34}"/>
                  </a:ext>
                </a:extLst>
              </p:cNvPr>
              <p:cNvSpPr txBox="1"/>
              <p:nvPr/>
            </p:nvSpPr>
            <p:spPr bwMode="auto">
              <a:xfrm>
                <a:off x="6751362" y="1164286"/>
                <a:ext cx="1676400" cy="5271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0EA5E26E-2240-43BC-98A7-04D5DD915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1362" y="1164286"/>
                <a:ext cx="1676400" cy="527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0FD4B73-1786-48FC-BC15-C6FD8691B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820" y="2422692"/>
            <a:ext cx="335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Power of a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6">
                <a:extLst>
                  <a:ext uri="{FF2B5EF4-FFF2-40B4-BE49-F238E27FC236}">
                    <a16:creationId xmlns:a16="http://schemas.microsoft.com/office/drawing/2014/main" id="{508D3D8C-5413-4BE4-A2A1-1EE0C3246749}"/>
                  </a:ext>
                </a:extLst>
              </p:cNvPr>
              <p:cNvSpPr txBox="1"/>
              <p:nvPr/>
            </p:nvSpPr>
            <p:spPr bwMode="auto">
              <a:xfrm>
                <a:off x="6591580" y="2285548"/>
                <a:ext cx="1778000" cy="1238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bject 6">
                <a:extLst>
                  <a:ext uri="{FF2B5EF4-FFF2-40B4-BE49-F238E27FC236}">
                    <a16:creationId xmlns:a16="http://schemas.microsoft.com/office/drawing/2014/main" id="{508D3D8C-5413-4BE4-A2A1-1EE0C3246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1580" y="2285548"/>
                <a:ext cx="1778000" cy="12382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EADFDFD-8180-4DEB-A11F-BB356FB54DF9}"/>
              </a:ext>
            </a:extLst>
          </p:cNvPr>
          <p:cNvSpPr txBox="1"/>
          <p:nvPr/>
        </p:nvSpPr>
        <p:spPr>
          <a:xfrm>
            <a:off x="628948" y="53333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Exponentials - properties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BB2B34-16BA-4CC2-AE93-BCFB2F8BB79A}"/>
              </a:ext>
            </a:extLst>
          </p:cNvPr>
          <p:cNvSpPr txBox="1"/>
          <p:nvPr/>
        </p:nvSpPr>
        <p:spPr>
          <a:xfrm>
            <a:off x="685800" y="3481337"/>
            <a:ext cx="302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Rational Exponents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0C4AB0-DC19-4FA0-BB84-70EDC877EA9D}"/>
              </a:ext>
            </a:extLst>
          </p:cNvPr>
          <p:cNvSpPr txBox="1"/>
          <p:nvPr/>
        </p:nvSpPr>
        <p:spPr>
          <a:xfrm>
            <a:off x="4533820" y="1839064"/>
            <a:ext cx="2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Product of powers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bject 5">
                <a:extLst>
                  <a:ext uri="{FF2B5EF4-FFF2-40B4-BE49-F238E27FC236}">
                    <a16:creationId xmlns:a16="http://schemas.microsoft.com/office/drawing/2014/main" id="{CDFC7151-B186-4FC9-82D8-0AE73E4ABBFF}"/>
                  </a:ext>
                </a:extLst>
              </p:cNvPr>
              <p:cNvSpPr txBox="1"/>
              <p:nvPr/>
            </p:nvSpPr>
            <p:spPr bwMode="auto">
              <a:xfrm>
                <a:off x="6591580" y="1875219"/>
                <a:ext cx="1676400" cy="3163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Object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DFC7151-B186-4FC9-82D8-0AE73E4AB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1580" y="1875219"/>
                <a:ext cx="1676400" cy="31631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2B5F4092-4FA8-4043-843F-5F7107283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636702"/>
            <a:ext cx="281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Power of a power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5">
                <a:extLst>
                  <a:ext uri="{FF2B5EF4-FFF2-40B4-BE49-F238E27FC236}">
                    <a16:creationId xmlns:a16="http://schemas.microsoft.com/office/drawing/2014/main" id="{29196ED6-4647-413E-8F4E-B4B42EE0B27E}"/>
                  </a:ext>
                </a:extLst>
              </p:cNvPr>
              <p:cNvSpPr txBox="1"/>
              <p:nvPr/>
            </p:nvSpPr>
            <p:spPr bwMode="auto">
              <a:xfrm>
                <a:off x="2463220" y="2663347"/>
                <a:ext cx="1676400" cy="5271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bject 5">
                <a:extLst>
                  <a:ext uri="{FF2B5EF4-FFF2-40B4-BE49-F238E27FC236}">
                    <a16:creationId xmlns:a16="http://schemas.microsoft.com/office/drawing/2014/main" id="{29196ED6-4647-413E-8F4E-B4B42EE0B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3220" y="2663347"/>
                <a:ext cx="1676400" cy="5271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CFBCA8-E695-4AB7-90F6-D61744A10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820" y="2955223"/>
            <a:ext cx="198674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Power of a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D0A075C-1400-44ED-93A6-385B50D15879}"/>
                  </a:ext>
                </a:extLst>
              </p:cNvPr>
              <p:cNvSpPr/>
              <p:nvPr/>
            </p:nvSpPr>
            <p:spPr>
              <a:xfrm>
                <a:off x="6520561" y="2963446"/>
                <a:ext cx="14457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D0A075C-1400-44ED-93A6-385B50D15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61" y="2963446"/>
                <a:ext cx="1445717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1621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3" grpId="0"/>
      <p:bldP spid="35" grpId="0"/>
      <p:bldP spid="49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5D874-BC62-4FC1-BC4D-84FAA8128419}"/>
              </a:ext>
            </a:extLst>
          </p:cNvPr>
          <p:cNvSpPr txBox="1"/>
          <p:nvPr/>
        </p:nvSpPr>
        <p:spPr>
          <a:xfrm>
            <a:off x="706998" y="353292"/>
            <a:ext cx="52000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5000"/>
              </a:lnSpc>
            </a:pPr>
            <a:r>
              <a:rPr lang="en-US" sz="2100" b="1" dirty="0"/>
              <a:t>Python programming Introduction Content </a:t>
            </a:r>
            <a:endParaRPr lang="pt-PT" sz="21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19E042-30BE-466D-A557-F514ABBCEFA4}"/>
              </a:ext>
            </a:extLst>
          </p:cNvPr>
          <p:cNvSpPr/>
          <p:nvPr/>
        </p:nvSpPr>
        <p:spPr>
          <a:xfrm>
            <a:off x="1335025" y="1564853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defTabSz="685800">
              <a:buFont typeface="+mj-lt"/>
              <a:buAutoNum type="arabicPeriod" startAt="5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Conditional statements and expression </a:t>
            </a:r>
          </a:p>
          <a:p>
            <a:pPr marL="457200" indent="-457200" defTabSz="685800">
              <a:buFont typeface="+mj-lt"/>
              <a:buAutoNum type="arabicPeriod" startAt="5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Loops</a:t>
            </a:r>
          </a:p>
          <a:p>
            <a:pPr marL="457200" indent="-457200" defTabSz="685800">
              <a:buFont typeface="+mj-lt"/>
              <a:buAutoNum type="arabicPeriod" startAt="5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 with standard Library and Modules </a:t>
            </a: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EC8900C-6A85-466A-8105-E6EE6712B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43C416-EAA1-42A6-BB84-AEF73DCEADDB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4BED7C-D5FF-47C6-8B75-C4EF1839A62D}"/>
              </a:ext>
            </a:extLst>
          </p:cNvPr>
          <p:cNvSpPr/>
          <p:nvPr/>
        </p:nvSpPr>
        <p:spPr>
          <a:xfrm>
            <a:off x="1210733" y="3771900"/>
            <a:ext cx="2823386" cy="605117"/>
          </a:xfrm>
          <a:prstGeom prst="roundRect">
            <a:avLst/>
          </a:prstGeom>
          <a:gradFill flip="none" rotWithShape="0">
            <a:gsLst>
              <a:gs pos="46000">
                <a:schemeClr val="accent4">
                  <a:lumMod val="5000"/>
                  <a:lumOff val="95000"/>
                </a:schemeClr>
              </a:gs>
              <a:gs pos="100000">
                <a:srgbClr val="1BD402"/>
              </a:gs>
              <a:gs pos="81000">
                <a:srgbClr val="1BD402"/>
              </a:gs>
              <a:gs pos="0">
                <a:srgbClr val="1BD402"/>
              </a:gs>
              <a:gs pos="100000">
                <a:srgbClr val="1BD40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1BBB4F-E0B7-474B-87B4-04425A0F2EA6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84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2">
                <a:extLst>
                  <a:ext uri="{FF2B5EF4-FFF2-40B4-BE49-F238E27FC236}">
                    <a16:creationId xmlns:a16="http://schemas.microsoft.com/office/drawing/2014/main" id="{9336E8CF-D1E3-41E6-81E5-2417791B1F6A}"/>
                  </a:ext>
                </a:extLst>
              </p:cNvPr>
              <p:cNvSpPr txBox="1"/>
              <p:nvPr/>
            </p:nvSpPr>
            <p:spPr bwMode="auto">
              <a:xfrm>
                <a:off x="1307820" y="920847"/>
                <a:ext cx="1752600" cy="2184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bject 2">
                <a:extLst>
                  <a:ext uri="{FF2B5EF4-FFF2-40B4-BE49-F238E27FC236}">
                    <a16:creationId xmlns:a16="http://schemas.microsoft.com/office/drawing/2014/main" id="{9336E8CF-D1E3-41E6-81E5-2417791B1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7820" y="920847"/>
                <a:ext cx="1752600" cy="218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3">
                <a:extLst>
                  <a:ext uri="{FF2B5EF4-FFF2-40B4-BE49-F238E27FC236}">
                    <a16:creationId xmlns:a16="http://schemas.microsoft.com/office/drawing/2014/main" id="{7F92EF9A-313B-43A6-8CCF-82E6388424E3}"/>
                  </a:ext>
                </a:extLst>
              </p:cNvPr>
              <p:cNvSpPr txBox="1"/>
              <p:nvPr/>
            </p:nvSpPr>
            <p:spPr bwMode="auto">
              <a:xfrm>
                <a:off x="4572000" y="1104333"/>
                <a:ext cx="2753204" cy="10816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br>
                  <a:rPr lang="en-US" dirty="0">
                    <a:solidFill>
                      <a:srgbClr val="000000"/>
                    </a:solidFill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5" name="Object 3">
                <a:extLst>
                  <a:ext uri="{FF2B5EF4-FFF2-40B4-BE49-F238E27FC236}">
                    <a16:creationId xmlns:a16="http://schemas.microsoft.com/office/drawing/2014/main" id="{7F92EF9A-313B-43A6-8CCF-82E638842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104333"/>
                <a:ext cx="2753204" cy="1081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6">
                <a:extLst>
                  <a:ext uri="{FF2B5EF4-FFF2-40B4-BE49-F238E27FC236}">
                    <a16:creationId xmlns:a16="http://schemas.microsoft.com/office/drawing/2014/main" id="{9AECAF79-859F-4421-9809-7215D5F62CCD}"/>
                  </a:ext>
                </a:extLst>
              </p:cNvPr>
              <p:cNvSpPr txBox="1"/>
              <p:nvPr/>
            </p:nvSpPr>
            <p:spPr bwMode="auto">
              <a:xfrm>
                <a:off x="4572000" y="2227362"/>
                <a:ext cx="1956154" cy="516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  <m:sup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rad>
                        <m:ra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ra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1024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bject 6">
                <a:extLst>
                  <a:ext uri="{FF2B5EF4-FFF2-40B4-BE49-F238E27FC236}">
                    <a16:creationId xmlns:a16="http://schemas.microsoft.com/office/drawing/2014/main" id="{9AECAF79-859F-4421-9809-7215D5F62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2227362"/>
                <a:ext cx="1956154" cy="5167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C13526-E602-455E-89CF-E9F153F0368C}"/>
                  </a:ext>
                </a:extLst>
              </p:cNvPr>
              <p:cNvSpPr/>
              <p:nvPr/>
            </p:nvSpPr>
            <p:spPr>
              <a:xfrm>
                <a:off x="2304614" y="3116277"/>
                <a:ext cx="285610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US" dirty="0"/>
                  <a:t> = -27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C13526-E602-455E-89CF-E9F153F03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614" y="3116277"/>
                <a:ext cx="2856103" cy="307777"/>
              </a:xfrm>
              <a:prstGeom prst="rect">
                <a:avLst/>
              </a:prstGeom>
              <a:blipFill>
                <a:blip r:embed="rId6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7B21650-979C-4AB4-9C07-8F797FC144BC}"/>
                  </a:ext>
                </a:extLst>
              </p:cNvPr>
              <p:cNvSpPr/>
              <p:nvPr/>
            </p:nvSpPr>
            <p:spPr>
              <a:xfrm>
                <a:off x="2304613" y="3457762"/>
                <a:ext cx="24080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∗3∗3∗3 </m:t>
                        </m:r>
                      </m:e>
                    </m:d>
                  </m:oMath>
                </a14:m>
                <a:r>
                  <a:rPr lang="en-US" dirty="0"/>
                  <a:t>= -81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7B21650-979C-4AB4-9C07-8F797FC14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613" y="3457762"/>
                <a:ext cx="2408032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EC728FF-BB64-4B3B-BBF2-D5DF07114F20}"/>
                  </a:ext>
                </a:extLst>
              </p:cNvPr>
              <p:cNvSpPr/>
              <p:nvPr/>
            </p:nvSpPr>
            <p:spPr>
              <a:xfrm>
                <a:off x="2304612" y="3783592"/>
                <a:ext cx="33847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∗(−3)</m:t>
                    </m:r>
                  </m:oMath>
                </a14:m>
                <a:r>
                  <a:rPr lang="en-US" dirty="0"/>
                  <a:t> = 81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EC728FF-BB64-4B3B-BBF2-D5DF07114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612" y="3783592"/>
                <a:ext cx="3384709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6F0F81A-6084-440D-8885-BFC7D110A43E}"/>
                  </a:ext>
                </a:extLst>
              </p:cNvPr>
              <p:cNvSpPr/>
              <p:nvPr/>
            </p:nvSpPr>
            <p:spPr>
              <a:xfrm>
                <a:off x="2348561" y="4159920"/>
                <a:ext cx="21103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−(3∗3∗3)</m:t>
                    </m:r>
                  </m:oMath>
                </a14:m>
                <a:r>
                  <a:rPr lang="en-US" dirty="0"/>
                  <a:t> = -27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6F0F81A-6084-440D-8885-BFC7D110A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561" y="4159920"/>
                <a:ext cx="2110321" cy="307777"/>
              </a:xfrm>
              <a:prstGeom prst="rect">
                <a:avLst/>
              </a:prstGeom>
              <a:blipFill>
                <a:blip r:embed="rId9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E069442-C7B9-4F1D-9DC3-D1C8F68A54F3}"/>
              </a:ext>
            </a:extLst>
          </p:cNvPr>
          <p:cNvSpPr txBox="1"/>
          <p:nvPr/>
        </p:nvSpPr>
        <p:spPr>
          <a:xfrm>
            <a:off x="1789889" y="2807284"/>
            <a:ext cx="4620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careful with the ‘-’ signal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CABFB1-6A05-4B97-9308-DBF86CAF1E8D}"/>
              </a:ext>
            </a:extLst>
          </p:cNvPr>
          <p:cNvSpPr txBox="1"/>
          <p:nvPr/>
        </p:nvSpPr>
        <p:spPr>
          <a:xfrm>
            <a:off x="700393" y="53333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Exponentials - examples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647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7BFDCB-9B04-49B1-82F6-1CAB325E8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5" t="-165" r="80556" b="53420"/>
          <a:stretch/>
        </p:blipFill>
        <p:spPr>
          <a:xfrm>
            <a:off x="1785934" y="975051"/>
            <a:ext cx="925274" cy="21571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0DDF44-1C53-4FFB-9EA6-BB31E5A2F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72" t="7124" r="18805" b="46218"/>
          <a:stretch/>
        </p:blipFill>
        <p:spPr>
          <a:xfrm>
            <a:off x="5595665" y="975051"/>
            <a:ext cx="681310" cy="21531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C993B0-7EA5-46D5-B573-2FC3A0AC6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5" t="48637" r="68461" b="40111"/>
          <a:stretch/>
        </p:blipFill>
        <p:spPr>
          <a:xfrm>
            <a:off x="1689944" y="3273278"/>
            <a:ext cx="1559422" cy="398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A01C7-3C8A-4CF1-9B24-4399CB3515B4}"/>
              </a:ext>
            </a:extLst>
          </p:cNvPr>
          <p:cNvSpPr txBox="1"/>
          <p:nvPr/>
        </p:nvSpPr>
        <p:spPr>
          <a:xfrm>
            <a:off x="1405165" y="1168985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48FC00-529F-4C5F-9392-18F96B0E5C91}"/>
              </a:ext>
            </a:extLst>
          </p:cNvPr>
          <p:cNvSpPr txBox="1"/>
          <p:nvPr/>
        </p:nvSpPr>
        <p:spPr>
          <a:xfrm>
            <a:off x="1395619" y="1936687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664AD7-29E8-4BD1-90E2-24BC26E21243}"/>
              </a:ext>
            </a:extLst>
          </p:cNvPr>
          <p:cNvSpPr txBox="1"/>
          <p:nvPr/>
        </p:nvSpPr>
        <p:spPr>
          <a:xfrm>
            <a:off x="1404514" y="2672904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D0CB61-0E9E-436F-B39C-E110336A14B7}"/>
              </a:ext>
            </a:extLst>
          </p:cNvPr>
          <p:cNvSpPr txBox="1"/>
          <p:nvPr/>
        </p:nvSpPr>
        <p:spPr>
          <a:xfrm>
            <a:off x="1415522" y="3350429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A0D555-14DA-4FA6-BE5E-E824D0784561}"/>
              </a:ext>
            </a:extLst>
          </p:cNvPr>
          <p:cNvSpPr txBox="1"/>
          <p:nvPr/>
        </p:nvSpPr>
        <p:spPr>
          <a:xfrm>
            <a:off x="1415522" y="3816148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D4148-EA3F-4B03-993C-18F418B03BF1}"/>
              </a:ext>
            </a:extLst>
          </p:cNvPr>
          <p:cNvSpPr txBox="1"/>
          <p:nvPr/>
        </p:nvSpPr>
        <p:spPr>
          <a:xfrm>
            <a:off x="5271822" y="1103275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8D3E31-AB95-46B5-8A79-AC5ECAF5D643}"/>
              </a:ext>
            </a:extLst>
          </p:cNvPr>
          <p:cNvSpPr txBox="1"/>
          <p:nvPr/>
        </p:nvSpPr>
        <p:spPr>
          <a:xfrm>
            <a:off x="5271822" y="1854995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A9FDA0-8677-4D37-9880-5E72096F054C}"/>
              </a:ext>
            </a:extLst>
          </p:cNvPr>
          <p:cNvSpPr txBox="1"/>
          <p:nvPr/>
        </p:nvSpPr>
        <p:spPr>
          <a:xfrm>
            <a:off x="5227098" y="2595349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27CDF-C7B5-40A6-964D-1B186A23817E}"/>
              </a:ext>
            </a:extLst>
          </p:cNvPr>
          <p:cNvSpPr txBox="1"/>
          <p:nvPr/>
        </p:nvSpPr>
        <p:spPr>
          <a:xfrm>
            <a:off x="5227097" y="3339136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BD6E4A-A81D-45D7-A20A-E4832507B3CE}"/>
              </a:ext>
            </a:extLst>
          </p:cNvPr>
          <p:cNvSpPr txBox="1"/>
          <p:nvPr/>
        </p:nvSpPr>
        <p:spPr>
          <a:xfrm>
            <a:off x="5227097" y="4006057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0035F8-F9B2-4AC7-BFF7-8CC69B8C8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85" t="55960" r="7779" b="32914"/>
          <a:stretch/>
        </p:blipFill>
        <p:spPr>
          <a:xfrm>
            <a:off x="5595666" y="3290357"/>
            <a:ext cx="1381398" cy="40533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2DABFD-B120-4A90-9E1F-97D142480949}"/>
              </a:ext>
            </a:extLst>
          </p:cNvPr>
          <p:cNvSpPr txBox="1"/>
          <p:nvPr/>
        </p:nvSpPr>
        <p:spPr>
          <a:xfrm>
            <a:off x="700393" y="53333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Exponentials - exercises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7" name="Picture 18">
            <a:extLst>
              <a:ext uri="{FF2B5EF4-FFF2-40B4-BE49-F238E27FC236}">
                <a16:creationId xmlns:a16="http://schemas.microsoft.com/office/drawing/2014/main" id="{BFC993B0-7EA5-46D5-B573-2FC3A0AC6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5" t="62553" r="68461" b="26567"/>
          <a:stretch/>
        </p:blipFill>
        <p:spPr>
          <a:xfrm>
            <a:off x="1716484" y="3819562"/>
            <a:ext cx="1559422" cy="385420"/>
          </a:xfrm>
          <a:prstGeom prst="rect">
            <a:avLst/>
          </a:prstGeom>
        </p:spPr>
      </p:pic>
      <p:pic>
        <p:nvPicPr>
          <p:cNvPr id="44" name="Picture 34">
            <a:extLst>
              <a:ext uri="{FF2B5EF4-FFF2-40B4-BE49-F238E27FC236}">
                <a16:creationId xmlns:a16="http://schemas.microsoft.com/office/drawing/2014/main" id="{C60035F8-F9B2-4AC7-BFF7-8CC69B8C8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85" t="69313" r="12845" b="16081"/>
          <a:stretch/>
        </p:blipFill>
        <p:spPr>
          <a:xfrm>
            <a:off x="5729641" y="3893885"/>
            <a:ext cx="1015730" cy="53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46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7BFDCB-9B04-49B1-82F6-1CAB325E8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5" t="-165" r="80556" b="53420"/>
          <a:stretch/>
        </p:blipFill>
        <p:spPr>
          <a:xfrm>
            <a:off x="1785934" y="975051"/>
            <a:ext cx="925274" cy="21571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0DDF44-1C53-4FFB-9EA6-BB31E5A2F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72" t="7124" r="18805" b="46218"/>
          <a:stretch/>
        </p:blipFill>
        <p:spPr>
          <a:xfrm>
            <a:off x="5595665" y="975051"/>
            <a:ext cx="681310" cy="215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14795-A1F4-4293-B068-4DF84D964122}"/>
              </a:ext>
            </a:extLst>
          </p:cNvPr>
          <p:cNvSpPr txBox="1"/>
          <p:nvPr/>
        </p:nvSpPr>
        <p:spPr>
          <a:xfrm>
            <a:off x="2748311" y="1193947"/>
            <a:ext cx="83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"/>
              <a:t> </a:t>
            </a: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890330-8FB2-40B0-BA0D-9A60F1395D09}"/>
                  </a:ext>
                </a:extLst>
              </p:cNvPr>
              <p:cNvSpPr txBox="1"/>
              <p:nvPr/>
            </p:nvSpPr>
            <p:spPr>
              <a:xfrm>
                <a:off x="2792024" y="1969756"/>
                <a:ext cx="4369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2890330-8FB2-40B0-BA0D-9A60F1395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24" y="1969756"/>
                <a:ext cx="436914" cy="215444"/>
              </a:xfrm>
              <a:prstGeom prst="rect">
                <a:avLst/>
              </a:prstGeom>
              <a:blipFill rotWithShape="1">
                <a:blip r:embed="rId4"/>
                <a:stretch>
                  <a:fillRect l="-6944" r="-1389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80C614-AE79-455B-9634-6DD92CEF5C33}"/>
                  </a:ext>
                </a:extLst>
              </p:cNvPr>
              <p:cNvSpPr txBox="1"/>
              <p:nvPr/>
            </p:nvSpPr>
            <p:spPr>
              <a:xfrm>
                <a:off x="2655309" y="2610676"/>
                <a:ext cx="662617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080C614-AE79-455B-9634-6DD92CEF5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09" y="2610676"/>
                <a:ext cx="662617" cy="4322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BFC993B0-7EA5-46D5-B573-2FC3A0AC6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5" t="48637" r="68461" b="40111"/>
          <a:stretch/>
        </p:blipFill>
        <p:spPr>
          <a:xfrm>
            <a:off x="1689944" y="3273278"/>
            <a:ext cx="1559422" cy="398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A01C7-3C8A-4CF1-9B24-4399CB3515B4}"/>
              </a:ext>
            </a:extLst>
          </p:cNvPr>
          <p:cNvSpPr txBox="1"/>
          <p:nvPr/>
        </p:nvSpPr>
        <p:spPr>
          <a:xfrm>
            <a:off x="1405165" y="1168985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48FC00-529F-4C5F-9392-18F96B0E5C91}"/>
              </a:ext>
            </a:extLst>
          </p:cNvPr>
          <p:cNvSpPr txBox="1"/>
          <p:nvPr/>
        </p:nvSpPr>
        <p:spPr>
          <a:xfrm>
            <a:off x="1395619" y="1936687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664AD7-29E8-4BD1-90E2-24BC26E21243}"/>
              </a:ext>
            </a:extLst>
          </p:cNvPr>
          <p:cNvSpPr txBox="1"/>
          <p:nvPr/>
        </p:nvSpPr>
        <p:spPr>
          <a:xfrm>
            <a:off x="1404514" y="2672904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D0CB61-0E9E-436F-B39C-E110336A14B7}"/>
              </a:ext>
            </a:extLst>
          </p:cNvPr>
          <p:cNvSpPr txBox="1"/>
          <p:nvPr/>
        </p:nvSpPr>
        <p:spPr>
          <a:xfrm>
            <a:off x="1415522" y="3350429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A0D555-14DA-4FA6-BE5E-E824D0784561}"/>
              </a:ext>
            </a:extLst>
          </p:cNvPr>
          <p:cNvSpPr txBox="1"/>
          <p:nvPr/>
        </p:nvSpPr>
        <p:spPr>
          <a:xfrm>
            <a:off x="1415522" y="3816148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115A8F-35A1-4E0B-8128-C3EB201AABD8}"/>
                  </a:ext>
                </a:extLst>
              </p:cNvPr>
              <p:cNvSpPr/>
              <p:nvPr/>
            </p:nvSpPr>
            <p:spPr>
              <a:xfrm>
                <a:off x="3172944" y="3858384"/>
                <a:ext cx="11081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115A8F-35A1-4E0B-8128-C3EB201A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944" y="3858384"/>
                <a:ext cx="1108124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C8D4148-EA3F-4B03-993C-18F418B03BF1}"/>
              </a:ext>
            </a:extLst>
          </p:cNvPr>
          <p:cNvSpPr txBox="1"/>
          <p:nvPr/>
        </p:nvSpPr>
        <p:spPr>
          <a:xfrm>
            <a:off x="5271822" y="1103275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8D3E31-AB95-46B5-8A79-AC5ECAF5D643}"/>
              </a:ext>
            </a:extLst>
          </p:cNvPr>
          <p:cNvSpPr txBox="1"/>
          <p:nvPr/>
        </p:nvSpPr>
        <p:spPr>
          <a:xfrm>
            <a:off x="5271822" y="1854995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A9FDA0-8677-4D37-9880-5E72096F054C}"/>
              </a:ext>
            </a:extLst>
          </p:cNvPr>
          <p:cNvSpPr txBox="1"/>
          <p:nvPr/>
        </p:nvSpPr>
        <p:spPr>
          <a:xfrm>
            <a:off x="5227098" y="2595349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27CDF-C7B5-40A6-964D-1B186A23817E}"/>
              </a:ext>
            </a:extLst>
          </p:cNvPr>
          <p:cNvSpPr txBox="1"/>
          <p:nvPr/>
        </p:nvSpPr>
        <p:spPr>
          <a:xfrm>
            <a:off x="5227097" y="3339136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BD6E4A-A81D-45D7-A20A-E4832507B3CE}"/>
              </a:ext>
            </a:extLst>
          </p:cNvPr>
          <p:cNvSpPr txBox="1"/>
          <p:nvPr/>
        </p:nvSpPr>
        <p:spPr>
          <a:xfrm>
            <a:off x="5227097" y="4006057"/>
            <a:ext cx="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0035F8-F9B2-4AC7-BFF7-8CC69B8C8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85" t="55960" r="7779" b="32914"/>
          <a:stretch/>
        </p:blipFill>
        <p:spPr>
          <a:xfrm>
            <a:off x="5595666" y="3290357"/>
            <a:ext cx="1381398" cy="4053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3F820ED-237C-4ECC-AF4B-DE35BA8D232D}"/>
              </a:ext>
            </a:extLst>
          </p:cNvPr>
          <p:cNvSpPr txBox="1"/>
          <p:nvPr/>
        </p:nvSpPr>
        <p:spPr>
          <a:xfrm>
            <a:off x="6347620" y="1141253"/>
            <a:ext cx="83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"/>
              <a:t> </a:t>
            </a:r>
            <a:r>
              <a:rPr lang="en-US" dirty="0"/>
              <a:t>27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3A92F6-9CD6-4FAD-8F3B-9EDA33ADAF39}"/>
                  </a:ext>
                </a:extLst>
              </p:cNvPr>
              <p:cNvSpPr/>
              <p:nvPr/>
            </p:nvSpPr>
            <p:spPr>
              <a:xfrm>
                <a:off x="3275906" y="3318693"/>
                <a:ext cx="10087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03A92F6-9CD6-4FAD-8F3B-9EDA33ADA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906" y="3318693"/>
                <a:ext cx="1008738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800C49-04D2-44DE-8359-A51FC61294AB}"/>
                  </a:ext>
                </a:extLst>
              </p:cNvPr>
              <p:cNvSpPr txBox="1"/>
              <p:nvPr/>
            </p:nvSpPr>
            <p:spPr>
              <a:xfrm>
                <a:off x="6536636" y="1792766"/>
                <a:ext cx="564578" cy="43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B800C49-04D2-44DE-8359-A51FC612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636" y="1792766"/>
                <a:ext cx="564578" cy="430824"/>
              </a:xfrm>
              <a:prstGeom prst="rect">
                <a:avLst/>
              </a:prstGeom>
              <a:blipFill rotWithShape="1">
                <a:blip r:embed="rId8"/>
                <a:stretch>
                  <a:fillRect l="-5376" b="-112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7D8DE1-7B90-4D84-88A8-5CABE9D3E84C}"/>
                  </a:ext>
                </a:extLst>
              </p:cNvPr>
              <p:cNvSpPr txBox="1"/>
              <p:nvPr/>
            </p:nvSpPr>
            <p:spPr>
              <a:xfrm>
                <a:off x="6518504" y="2566332"/>
                <a:ext cx="462947" cy="43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7D8DE1-7B90-4D84-88A8-5CABE9D3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504" y="2566332"/>
                <a:ext cx="462947" cy="430824"/>
              </a:xfrm>
              <a:prstGeom prst="rect">
                <a:avLst/>
              </a:prstGeom>
              <a:blipFill rotWithShape="1">
                <a:blip r:embed="rId9"/>
                <a:stretch>
                  <a:fillRect l="-6579" b="-98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44B7EBD-82FA-4BE7-9104-CBFA64F463AF}"/>
                  </a:ext>
                </a:extLst>
              </p:cNvPr>
              <p:cNvSpPr/>
              <p:nvPr/>
            </p:nvSpPr>
            <p:spPr>
              <a:xfrm>
                <a:off x="7170883" y="3339136"/>
                <a:ext cx="9369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44B7EBD-82FA-4BE7-9104-CBFA64F46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83" y="3339136"/>
                <a:ext cx="936923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A4D24EAE-78EF-4BD4-8828-DA17066386FA}"/>
              </a:ext>
            </a:extLst>
          </p:cNvPr>
          <p:cNvSpPr/>
          <p:nvPr/>
        </p:nvSpPr>
        <p:spPr>
          <a:xfrm>
            <a:off x="6855974" y="4006057"/>
            <a:ext cx="622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"/>
              <a:t> </a:t>
            </a:r>
            <a:r>
              <a:rPr lang="en-US" dirty="0"/>
              <a:t>3uv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2DABFD-B120-4A90-9E1F-97D142480949}"/>
              </a:ext>
            </a:extLst>
          </p:cNvPr>
          <p:cNvSpPr txBox="1"/>
          <p:nvPr/>
        </p:nvSpPr>
        <p:spPr>
          <a:xfrm>
            <a:off x="700393" y="53333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Exponentials - exercises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7" name="Picture 18">
            <a:extLst>
              <a:ext uri="{FF2B5EF4-FFF2-40B4-BE49-F238E27FC236}">
                <a16:creationId xmlns:a16="http://schemas.microsoft.com/office/drawing/2014/main" id="{BFC993B0-7EA5-46D5-B573-2FC3A0AC6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5" t="62553" r="68461" b="26567"/>
          <a:stretch/>
        </p:blipFill>
        <p:spPr>
          <a:xfrm>
            <a:off x="1716484" y="3819562"/>
            <a:ext cx="1559422" cy="385420"/>
          </a:xfrm>
          <a:prstGeom prst="rect">
            <a:avLst/>
          </a:prstGeom>
        </p:spPr>
      </p:pic>
      <p:pic>
        <p:nvPicPr>
          <p:cNvPr id="44" name="Picture 34">
            <a:extLst>
              <a:ext uri="{FF2B5EF4-FFF2-40B4-BE49-F238E27FC236}">
                <a16:creationId xmlns:a16="http://schemas.microsoft.com/office/drawing/2014/main" id="{C60035F8-F9B2-4AC7-BFF7-8CC69B8C8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85" t="69313" r="12845" b="16081"/>
          <a:stretch/>
        </p:blipFill>
        <p:spPr>
          <a:xfrm>
            <a:off x="5729641" y="3893885"/>
            <a:ext cx="1015730" cy="53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rgbClr val="FFFF00"/>
                </a:solidFill>
                <a:latin typeface="Courier Std" panose="02070409020205020404" pitchFamily="49" charset="0"/>
              </a:rPr>
              <a:t>&lt;Logarithms&gt; </a:t>
            </a:r>
            <a:endParaRPr lang="pt-PT" sz="3750" dirty="0">
              <a:solidFill>
                <a:srgbClr val="FFFF00"/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23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115562E-9768-4B41-91D2-FB0246B9F8C8}"/>
              </a:ext>
            </a:extLst>
          </p:cNvPr>
          <p:cNvSpPr/>
          <p:nvPr/>
        </p:nvSpPr>
        <p:spPr>
          <a:xfrm>
            <a:off x="2913521" y="1043280"/>
            <a:ext cx="4092580" cy="522445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5B612B-5D7E-49D1-9C62-BEA33C104C3E}"/>
              </a:ext>
            </a:extLst>
          </p:cNvPr>
          <p:cNvSpPr/>
          <p:nvPr/>
        </p:nvSpPr>
        <p:spPr>
          <a:xfrm>
            <a:off x="2948073" y="2330932"/>
            <a:ext cx="4092580" cy="522445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0491AF-20D3-4865-B280-20A7D908C269}"/>
              </a:ext>
            </a:extLst>
          </p:cNvPr>
          <p:cNvSpPr/>
          <p:nvPr/>
        </p:nvSpPr>
        <p:spPr>
          <a:xfrm>
            <a:off x="2952417" y="3783310"/>
            <a:ext cx="4092580" cy="522445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4A2E0-317B-432A-97E2-3539B076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50" y="575500"/>
            <a:ext cx="2179056" cy="3981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Exponentials </a:t>
            </a:r>
            <a:br>
              <a:rPr lang="en-US" sz="2600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</a:br>
            <a:r>
              <a:rPr lang="en-US" sz="2600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logarithms and radicals  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3A9EC7BE-4243-45EA-9CCA-1A54E09EC870}"/>
              </a:ext>
            </a:extLst>
          </p:cNvPr>
          <p:cNvSpPr txBox="1"/>
          <p:nvPr/>
        </p:nvSpPr>
        <p:spPr bwMode="auto">
          <a:xfrm>
            <a:off x="2948073" y="366692"/>
            <a:ext cx="5812509" cy="442429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Exponent – identifies the multiplication factor</a:t>
            </a:r>
            <a:r>
              <a:rPr lang="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Base – the number to be multiplied</a:t>
            </a:r>
            <a:r>
              <a:rPr lang=""/>
              <a:t>.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4">
                <a:extLst>
                  <a:ext uri="{FF2B5EF4-FFF2-40B4-BE49-F238E27FC236}">
                    <a16:creationId xmlns:a16="http://schemas.microsoft.com/office/drawing/2014/main" id="{C78472AB-9F01-45AD-A8D8-E82A46E24ACA}"/>
                  </a:ext>
                </a:extLst>
              </p:cNvPr>
              <p:cNvSpPr txBox="1"/>
              <p:nvPr/>
            </p:nvSpPr>
            <p:spPr bwMode="auto">
              <a:xfrm>
                <a:off x="3355626" y="1028815"/>
                <a:ext cx="3277474" cy="606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   = </a:t>
                </a:r>
                <a:r>
                  <a:rPr lang="" sz="3000"/>
                  <a:t>? </a:t>
                </a:r>
                <a:r>
                  <a:rPr lang="pt-BR" sz="3000" dirty="0"/>
                  <a:t>→</a:t>
                </a:r>
                <a:r>
                  <a:rPr lang="" sz="3000"/>
                  <a:t> </a:t>
                </a:r>
                <a:r>
                  <a:rPr lang="en-US" sz="3000" dirty="0"/>
                  <a:t>5*5 = 25</a:t>
                </a:r>
              </a:p>
            </p:txBody>
          </p:sp>
        </mc:Choice>
        <mc:Fallback xmlns="">
          <p:sp>
            <p:nvSpPr>
              <p:cNvPr id="27" name="Object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8472AB-9F01-45AD-A8D8-E82A46E24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5626" y="1028815"/>
                <a:ext cx="3277474" cy="606288"/>
              </a:xfrm>
              <a:prstGeom prst="rect">
                <a:avLst/>
              </a:prstGeom>
              <a:blipFill rotWithShape="1">
                <a:blip r:embed="rId2"/>
                <a:stretch>
                  <a:fillRect t="-10101" r="-2230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F7246493-EA15-48CC-85DA-A381A5018096}"/>
                  </a:ext>
                </a:extLst>
              </p:cNvPr>
              <p:cNvSpPr txBox="1"/>
              <p:nvPr/>
            </p:nvSpPr>
            <p:spPr bwMode="auto">
              <a:xfrm>
                <a:off x="3206042" y="2334465"/>
                <a:ext cx="3277474" cy="606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sup>
                    </m:sSup>
                  </m:oMath>
                </a14:m>
                <a:r>
                  <a:rPr lang="en-US" sz="3000" dirty="0"/>
                  <a:t>   = 5*5 = 25</a:t>
                </a:r>
              </a:p>
            </p:txBody>
          </p:sp>
        </mc:Choice>
        <mc:Fallback xmlns="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F7246493-EA15-48CC-85DA-A381A50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6042" y="2334465"/>
                <a:ext cx="3277474" cy="606288"/>
              </a:xfrm>
              <a:prstGeom prst="rect">
                <a:avLst/>
              </a:prstGeom>
              <a:blipFill>
                <a:blip r:embed="rId3"/>
                <a:stretch>
                  <a:fillRect t="-1111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4C6BFD-CDD8-48C7-87F1-0A67D7FA9FE0}"/>
                  </a:ext>
                </a:extLst>
              </p:cNvPr>
              <p:cNvSpPr txBox="1"/>
              <p:nvPr/>
            </p:nvSpPr>
            <p:spPr>
              <a:xfrm>
                <a:off x="2684229" y="2803447"/>
                <a:ext cx="415261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3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fName>
                        <m:e>
                          <m:r>
                            <a:rPr lang="en-US" sz="3000">
                              <a:latin typeface="Cambria Math" panose="02040503050406030204" pitchFamily="18" charset="0"/>
                            </a:rPr>
                            <m:t>25=2 </m:t>
                          </m:r>
                        </m:e>
                      </m:fun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4C6BFD-CDD8-48C7-87F1-0A67D7FA9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29" y="2803447"/>
                <a:ext cx="415261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E060DE-126F-4B53-ADA5-58B000790745}"/>
                  </a:ext>
                </a:extLst>
              </p:cNvPr>
              <p:cNvSpPr txBox="1"/>
              <p:nvPr/>
            </p:nvSpPr>
            <p:spPr>
              <a:xfrm>
                <a:off x="2280750" y="4318555"/>
                <a:ext cx="4997199" cy="61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300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en-US" sz="3000"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rad>
                      <m:r>
                        <a:rPr lang="en-US" sz="300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E060DE-126F-4B53-ADA5-58B000790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50" y="4318555"/>
                <a:ext cx="4997199" cy="618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6E9A97-EF10-400E-9A23-604EABFB223D}"/>
              </a:ext>
            </a:extLst>
          </p:cNvPr>
          <p:cNvCxnSpPr>
            <a:cxnSpLocks/>
          </p:cNvCxnSpPr>
          <p:nvPr/>
        </p:nvCxnSpPr>
        <p:spPr>
          <a:xfrm flipV="1">
            <a:off x="3514961" y="1476620"/>
            <a:ext cx="0" cy="19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44DEDE-DD56-429C-9383-35D87C8C856E}"/>
              </a:ext>
            </a:extLst>
          </p:cNvPr>
          <p:cNvSpPr txBox="1"/>
          <p:nvPr/>
        </p:nvSpPr>
        <p:spPr>
          <a:xfrm>
            <a:off x="3097056" y="1624460"/>
            <a:ext cx="833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12460D-69EA-4585-8C68-CA874401F629}"/>
              </a:ext>
            </a:extLst>
          </p:cNvPr>
          <p:cNvSpPr txBox="1"/>
          <p:nvPr/>
        </p:nvSpPr>
        <p:spPr>
          <a:xfrm>
            <a:off x="3864783" y="800247"/>
            <a:ext cx="132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F24241-47F3-49C2-B25C-4E2B3323D20F}"/>
              </a:ext>
            </a:extLst>
          </p:cNvPr>
          <p:cNvCxnSpPr>
            <a:cxnSpLocks/>
          </p:cNvCxnSpPr>
          <p:nvPr/>
        </p:nvCxnSpPr>
        <p:spPr>
          <a:xfrm flipV="1">
            <a:off x="3750575" y="1034834"/>
            <a:ext cx="180370" cy="93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FAB8501-AB84-46F9-9F19-951FBBAFD6E3}"/>
              </a:ext>
            </a:extLst>
          </p:cNvPr>
          <p:cNvSpPr txBox="1"/>
          <p:nvPr/>
        </p:nvSpPr>
        <p:spPr>
          <a:xfrm>
            <a:off x="3014517" y="3475533"/>
            <a:ext cx="197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Radicals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C54D43-414B-4C2B-8AB1-44CA52B2BC11}"/>
              </a:ext>
            </a:extLst>
          </p:cNvPr>
          <p:cNvSpPr txBox="1"/>
          <p:nvPr/>
        </p:nvSpPr>
        <p:spPr>
          <a:xfrm>
            <a:off x="2864933" y="63448"/>
            <a:ext cx="197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F9725C-867A-42E1-9D0F-09AB528EAAA4}"/>
              </a:ext>
            </a:extLst>
          </p:cNvPr>
          <p:cNvSpPr txBox="1"/>
          <p:nvPr/>
        </p:nvSpPr>
        <p:spPr>
          <a:xfrm>
            <a:off x="2913521" y="2028059"/>
            <a:ext cx="197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Logarithms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BE1C4B-AE7D-4A6A-A057-69BE009E0D9E}"/>
              </a:ext>
            </a:extLst>
          </p:cNvPr>
          <p:cNvCxnSpPr/>
          <p:nvPr/>
        </p:nvCxnSpPr>
        <p:spPr>
          <a:xfrm flipH="1">
            <a:off x="5580842" y="4707868"/>
            <a:ext cx="859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86810A3-1396-46DE-A314-49CC255946AC}"/>
              </a:ext>
            </a:extLst>
          </p:cNvPr>
          <p:cNvSpPr txBox="1"/>
          <p:nvPr/>
        </p:nvSpPr>
        <p:spPr>
          <a:xfrm>
            <a:off x="6568879" y="4474111"/>
            <a:ext cx="62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FE0FAE-3987-4AA9-8C75-1326D95EAA13}"/>
              </a:ext>
            </a:extLst>
          </p:cNvPr>
          <p:cNvSpPr txBox="1"/>
          <p:nvPr/>
        </p:nvSpPr>
        <p:spPr>
          <a:xfrm>
            <a:off x="6311423" y="2949199"/>
            <a:ext cx="1546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  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CFAD79-F805-45A5-97AB-9A0158E68007}"/>
              </a:ext>
            </a:extLst>
          </p:cNvPr>
          <p:cNvCxnSpPr>
            <a:cxnSpLocks/>
          </p:cNvCxnSpPr>
          <p:nvPr/>
        </p:nvCxnSpPr>
        <p:spPr>
          <a:xfrm flipH="1">
            <a:off x="5674659" y="3103087"/>
            <a:ext cx="561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F62C419-E1BF-480F-AE9B-E28DE5E998AF}"/>
                  </a:ext>
                </a:extLst>
              </p:cNvPr>
              <p:cNvSpPr txBox="1"/>
              <p:nvPr/>
            </p:nvSpPr>
            <p:spPr>
              <a:xfrm>
                <a:off x="3639176" y="3787199"/>
                <a:ext cx="254430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25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F62C419-E1BF-480F-AE9B-E28DE5E99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76" y="3787199"/>
                <a:ext cx="2544301" cy="553998"/>
              </a:xfrm>
              <a:prstGeom prst="rect">
                <a:avLst/>
              </a:prstGeom>
              <a:blipFill>
                <a:blip r:embed="rId6"/>
                <a:stretch>
                  <a:fillRect t="-14286" b="-3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76FB50-A3DF-4547-AB27-98AEFBA39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8719" y="2364311"/>
            <a:ext cx="2840831" cy="4651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79BB5FD-E405-407B-BFE9-14C2FCA56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128" y="3805508"/>
            <a:ext cx="3142038" cy="5123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DB56F1-B888-4FA7-8117-C02D47BFF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3016" y="1023389"/>
            <a:ext cx="2236534" cy="5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15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9B08-A5A1-4003-80C5-933705B0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Logarithms properties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DC7CA3-1A6B-43D6-AE86-6509AE9E0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2" t="31071"/>
          <a:stretch/>
        </p:blipFill>
        <p:spPr>
          <a:xfrm>
            <a:off x="2867892" y="2289706"/>
            <a:ext cx="4635173" cy="1142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F83C23-35C6-4BD9-829B-25768C525CC9}"/>
                  </a:ext>
                </a:extLst>
              </p:cNvPr>
              <p:cNvSpPr txBox="1"/>
              <p:nvPr/>
            </p:nvSpPr>
            <p:spPr>
              <a:xfrm>
                <a:off x="2985655" y="157763"/>
                <a:ext cx="5652654" cy="2535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Power: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Product: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Quotient: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8F83C23-35C6-4BD9-829B-25768C525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655" y="157763"/>
                <a:ext cx="5652654" cy="2535053"/>
              </a:xfrm>
              <a:prstGeom prst="rect">
                <a:avLst/>
              </a:prstGeom>
              <a:blipFill rotWithShape="1">
                <a:blip r:embed="rId3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6C90E2-AD15-4CF0-8F60-6499B137A791}"/>
                  </a:ext>
                </a:extLst>
              </p:cNvPr>
              <p:cNvSpPr/>
              <p:nvPr/>
            </p:nvSpPr>
            <p:spPr>
              <a:xfrm>
                <a:off x="2867892" y="3493571"/>
                <a:ext cx="6120465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18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TE22AEF28t00"/>
                  </a:rPr>
                  <a:t>Definition of </a:t>
                </a:r>
                <a:r>
                  <a:rPr lang="en-US" dirty="0">
                    <a:latin typeface="TTE2285590t00"/>
                  </a:rPr>
                  <a:t>Common Logarithm</a:t>
                </a:r>
                <a:r>
                  <a:rPr lang="en-US" dirty="0">
                    <a:latin typeface="TTE22AEF28t00"/>
                  </a:rPr>
                  <a:t>: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dirty="0">
                    <a:latin typeface="TTE22AEF28t00"/>
                  </a:rPr>
                  <a:t>Logarithms with a base of 10 are called </a:t>
                </a:r>
                <a:r>
                  <a:rPr lang="en-US" dirty="0">
                    <a:latin typeface="TTE2285590t00"/>
                  </a:rPr>
                  <a:t>common logarithms. </a:t>
                </a:r>
                <a:r>
                  <a:rPr lang="en-US" dirty="0">
                    <a:latin typeface="TTE22AEF28t00"/>
                  </a:rPr>
                  <a:t>It is customary to write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dirty="0">
                  <a:latin typeface="TTE22AEF28t00"/>
                </a:endParaRPr>
              </a:p>
              <a:p>
                <a:pPr marL="285750" indent="-285750">
                  <a:lnSpc>
                    <a:spcPts val="18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TTE22AEF28t00"/>
                  </a:rPr>
                  <a:t>Definition of </a:t>
                </a:r>
                <a:r>
                  <a:rPr lang="en-US" dirty="0">
                    <a:latin typeface="TTE2285590t00"/>
                  </a:rPr>
                  <a:t>Natural Logarithm: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dirty="0">
                    <a:latin typeface="TTE22AEF28t00"/>
                  </a:rPr>
                  <a:t>Logarithms with the base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" b="0" i="0" dirty="0" smtClean="0">
                        <a:latin typeface="Cambria Math"/>
                        <a:ea typeface="Cambria Math"/>
                      </a:rPr>
                      <m:t>e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" b="0" i="1" dirty="0" smtClean="0">
                        <a:latin typeface="Cambria Math"/>
                        <a:ea typeface="Cambria Math"/>
                      </a:rPr>
                      <m:t>2.72</m:t>
                    </m:r>
                  </m:oMath>
                </a14:m>
                <a:r>
                  <a:rPr lang="en-US" dirty="0">
                    <a:latin typeface="TTE22AEF94t00"/>
                  </a:rPr>
                  <a:t> </a:t>
                </a:r>
                <a:r>
                  <a:rPr lang="en-US" dirty="0">
                    <a:latin typeface="TTE22AEF28t00"/>
                  </a:rPr>
                  <a:t>are called </a:t>
                </a:r>
                <a:r>
                  <a:rPr lang="en-US" dirty="0">
                    <a:latin typeface="TTE2285590t00"/>
                  </a:rPr>
                  <a:t>natural logarithms. </a:t>
                </a:r>
                <a:r>
                  <a:rPr lang="en-US" dirty="0">
                    <a:latin typeface="TTE22AEF28t00"/>
                  </a:rPr>
                  <a:t>It is customary to write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i="1" dirty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C6C90E2-AD15-4CF0-8F60-6499B137A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892" y="3493571"/>
                <a:ext cx="6120465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99" t="-826" r="-896" b="-2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F5EBD4-BC99-4620-9171-6C60187F1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913" y="575500"/>
            <a:ext cx="2407444" cy="14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03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B0A6AB8-5D27-4571-BB4F-8C7C0458258A}"/>
              </a:ext>
            </a:extLst>
          </p:cNvPr>
          <p:cNvSpPr txBox="1"/>
          <p:nvPr/>
        </p:nvSpPr>
        <p:spPr>
          <a:xfrm>
            <a:off x="700393" y="53333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Logarithms – examples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058686-B5FC-414B-B5AC-4BB429720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" t="41996" r="85758"/>
          <a:stretch/>
        </p:blipFill>
        <p:spPr>
          <a:xfrm>
            <a:off x="6215637" y="1553952"/>
            <a:ext cx="887505" cy="420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52734-5DEC-4C96-A5F1-C3C5BFD74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57" t="41996" r="44436"/>
          <a:stretch/>
        </p:blipFill>
        <p:spPr>
          <a:xfrm>
            <a:off x="6128230" y="1928239"/>
            <a:ext cx="1070548" cy="4206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1E1C5C-5512-48E7-946B-51A5B6B8A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65" t="41996" r="1711"/>
          <a:stretch/>
        </p:blipFill>
        <p:spPr>
          <a:xfrm>
            <a:off x="6067718" y="2374112"/>
            <a:ext cx="1282340" cy="420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31450-572D-4944-9130-9D6ED77647EA}"/>
              </a:ext>
            </a:extLst>
          </p:cNvPr>
          <p:cNvSpPr txBox="1"/>
          <p:nvPr/>
        </p:nvSpPr>
        <p:spPr>
          <a:xfrm>
            <a:off x="5835756" y="1038233"/>
            <a:ext cx="2534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into logarithms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A91C2F-A046-4FFF-A636-5C6FA6C7CB18}"/>
                  </a:ext>
                </a:extLst>
              </p:cNvPr>
              <p:cNvSpPr txBox="1"/>
              <p:nvPr/>
            </p:nvSpPr>
            <p:spPr>
              <a:xfrm>
                <a:off x="568484" y="1136263"/>
                <a:ext cx="420511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each equation in its exponential form</a:t>
                </a:r>
                <a:r>
                  <a:rPr lang="" dirty="0"/>
                  <a:t>: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2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dirty="0"/>
                  <a:t>3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+8)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fName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125=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dirty="0"/>
                  <a:t>     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A91C2F-A046-4FFF-A636-5C6FA6C7C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4" y="1136263"/>
                <a:ext cx="4205114" cy="1815882"/>
              </a:xfrm>
              <a:prstGeom prst="rect">
                <a:avLst/>
              </a:prstGeom>
              <a:blipFill>
                <a:blip r:embed="rId4"/>
                <a:stretch>
                  <a:fillRect l="-435" t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9FEDDBD-A9BD-4B23-8955-BFFAA15B8D48}"/>
              </a:ext>
            </a:extLst>
          </p:cNvPr>
          <p:cNvSpPr/>
          <p:nvPr/>
        </p:nvSpPr>
        <p:spPr>
          <a:xfrm>
            <a:off x="6971549" y="197463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6985D-9230-4730-B95D-029807E79F19}"/>
              </a:ext>
            </a:extLst>
          </p:cNvPr>
          <p:cNvSpPr txBox="1"/>
          <p:nvPr/>
        </p:nvSpPr>
        <p:spPr>
          <a:xfrm>
            <a:off x="5725610" y="1553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594F31-657A-4FA9-99B4-69C5F01FDF3D}"/>
              </a:ext>
            </a:extLst>
          </p:cNvPr>
          <p:cNvSpPr txBox="1"/>
          <p:nvPr/>
        </p:nvSpPr>
        <p:spPr>
          <a:xfrm>
            <a:off x="5725610" y="1958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4DDD4D-2F4A-4C0F-8934-0609928E3FCC}"/>
              </a:ext>
            </a:extLst>
          </p:cNvPr>
          <p:cNvSpPr txBox="1"/>
          <p:nvPr/>
        </p:nvSpPr>
        <p:spPr>
          <a:xfrm>
            <a:off x="5711162" y="23852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661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B0A6AB8-5D27-4571-BB4F-8C7C0458258A}"/>
              </a:ext>
            </a:extLst>
          </p:cNvPr>
          <p:cNvSpPr txBox="1"/>
          <p:nvPr/>
        </p:nvSpPr>
        <p:spPr>
          <a:xfrm>
            <a:off x="700393" y="53333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Logarithms – examples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058686-B5FC-414B-B5AC-4BB429720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" t="41996" r="85758"/>
          <a:stretch/>
        </p:blipFill>
        <p:spPr>
          <a:xfrm>
            <a:off x="5640390" y="1553952"/>
            <a:ext cx="887505" cy="420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52734-5DEC-4C96-A5F1-C3C5BFD74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57" t="41996" r="44436"/>
          <a:stretch/>
        </p:blipFill>
        <p:spPr>
          <a:xfrm>
            <a:off x="5552983" y="1928239"/>
            <a:ext cx="1070548" cy="4206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1E1C5C-5512-48E7-946B-51A5B6B8A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65" t="41996" r="1711"/>
          <a:stretch/>
        </p:blipFill>
        <p:spPr>
          <a:xfrm>
            <a:off x="5492471" y="2374112"/>
            <a:ext cx="1282340" cy="420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31450-572D-4944-9130-9D6ED77647EA}"/>
              </a:ext>
            </a:extLst>
          </p:cNvPr>
          <p:cNvSpPr txBox="1"/>
          <p:nvPr/>
        </p:nvSpPr>
        <p:spPr>
          <a:xfrm>
            <a:off x="5835756" y="1038233"/>
            <a:ext cx="2534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into logarithms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A91C2F-A046-4FFF-A636-5C6FA6C7CB18}"/>
                  </a:ext>
                </a:extLst>
              </p:cNvPr>
              <p:cNvSpPr txBox="1"/>
              <p:nvPr/>
            </p:nvSpPr>
            <p:spPr>
              <a:xfrm>
                <a:off x="568484" y="1136263"/>
                <a:ext cx="420511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each equation in its exponential form </a:t>
                </a:r>
              </a:p>
              <a:p>
                <a:endParaRPr lang="en-US" dirty="0"/>
              </a:p>
              <a:p>
                <a:r>
                  <a:rPr lang="en-US" dirty="0"/>
                  <a:t>1.    2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#7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2.   3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+8)</m:t>
                        </m:r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  #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+8 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latin typeface="Cambria Math"/>
                              </a:rPr>
                              <m:t>3.      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dirty="0"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fName>
                      <m:e>
                        <m:r>
                          <a:rPr lang="en-US" dirty="0">
                            <a:latin typeface="Cambria Math"/>
                          </a:rPr>
                          <m:t>125=</m:t>
                        </m:r>
                        <m:r>
                          <a:rPr lang="en-US" dirty="0">
                            <a:latin typeface="Cambria Math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dirty="0"/>
                  <a:t>           #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125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A91C2F-A046-4FFF-A636-5C6FA6C7C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4" y="1136263"/>
                <a:ext cx="4205114" cy="1815882"/>
              </a:xfrm>
              <a:prstGeom prst="rect">
                <a:avLst/>
              </a:prstGeom>
              <a:blipFill>
                <a:blip r:embed="rId4"/>
                <a:stretch>
                  <a:fillRect l="-435" t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C984C7-A274-40C1-BC81-4F80564CE35B}"/>
                  </a:ext>
                </a:extLst>
              </p:cNvPr>
              <p:cNvSpPr/>
              <p:nvPr/>
            </p:nvSpPr>
            <p:spPr>
              <a:xfrm>
                <a:off x="6934062" y="1553855"/>
                <a:ext cx="12681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16=4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C984C7-A274-40C1-BC81-4F80564CE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062" y="1553855"/>
                <a:ext cx="1268168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9FEDDBD-A9BD-4B23-8955-BFFAA15B8D48}"/>
              </a:ext>
            </a:extLst>
          </p:cNvPr>
          <p:cNvSpPr/>
          <p:nvPr/>
        </p:nvSpPr>
        <p:spPr>
          <a:xfrm>
            <a:off x="6971549" y="197463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D4F67-F6D5-4AFC-94C9-1E3D5C450122}"/>
                  </a:ext>
                </a:extLst>
              </p:cNvPr>
              <p:cNvSpPr/>
              <p:nvPr/>
            </p:nvSpPr>
            <p:spPr>
              <a:xfrm>
                <a:off x="6902729" y="1981258"/>
                <a:ext cx="1374479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8 </m:t>
                          </m:r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D4F67-F6D5-4AFC-94C9-1E3D5C450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729" y="1981258"/>
                <a:ext cx="1374479" cy="495649"/>
              </a:xfrm>
              <a:prstGeom prst="rect">
                <a:avLst/>
              </a:prstGeom>
              <a:blipFill>
                <a:blip r:embed="rId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736F0A-52C7-4E1A-807F-2FF4A6DB555C}"/>
                  </a:ext>
                </a:extLst>
              </p:cNvPr>
              <p:cNvSpPr/>
              <p:nvPr/>
            </p:nvSpPr>
            <p:spPr>
              <a:xfrm>
                <a:off x="6779642" y="2478390"/>
                <a:ext cx="175118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    #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54.60 </m:t>
                          </m:r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736F0A-52C7-4E1A-807F-2FF4A6DB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642" y="2478390"/>
                <a:ext cx="1751184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86985D-9230-4730-B95D-029807E79F19}"/>
              </a:ext>
            </a:extLst>
          </p:cNvPr>
          <p:cNvSpPr txBox="1"/>
          <p:nvPr/>
        </p:nvSpPr>
        <p:spPr>
          <a:xfrm>
            <a:off x="5150363" y="1553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594F31-657A-4FA9-99B4-69C5F01FDF3D}"/>
              </a:ext>
            </a:extLst>
          </p:cNvPr>
          <p:cNvSpPr txBox="1"/>
          <p:nvPr/>
        </p:nvSpPr>
        <p:spPr>
          <a:xfrm>
            <a:off x="5150363" y="1958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4DDD4D-2F4A-4C0F-8934-0609928E3FCC}"/>
              </a:ext>
            </a:extLst>
          </p:cNvPr>
          <p:cNvSpPr txBox="1"/>
          <p:nvPr/>
        </p:nvSpPr>
        <p:spPr>
          <a:xfrm>
            <a:off x="5135915" y="23852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8998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B0A6AB8-5D27-4571-BB4F-8C7C0458258A}"/>
              </a:ext>
            </a:extLst>
          </p:cNvPr>
          <p:cNvSpPr txBox="1"/>
          <p:nvPr/>
        </p:nvSpPr>
        <p:spPr>
          <a:xfrm>
            <a:off x="568483" y="15851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Logarithms – exercises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336E8CF-D1E3-41E6-81E5-2417791B1F6A}"/>
                  </a:ext>
                </a:extLst>
              </p:cNvPr>
              <p:cNvSpPr txBox="1"/>
              <p:nvPr/>
            </p:nvSpPr>
            <p:spPr bwMode="auto">
              <a:xfrm>
                <a:off x="1253002" y="552929"/>
                <a:ext cx="6343186" cy="41355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" dirty="0">
                    <a:solidFill>
                      <a:srgbClr val="000000"/>
                    </a:solidFill>
                  </a:rPr>
                  <a:t>1.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0.6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rad>
                      </m:sup>
                    </m:sSup>
                  </m:oMath>
                </a14:m>
                <a:r>
                  <a:rPr lang="" dirty="0"/>
                  <a:t>				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" b="0" i="1" smtClean="0">
                            <a:latin typeface="Cambria Math"/>
                          </a:rPr>
                          <m:t>3.2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" dirty="0"/>
                  <a:t>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latin typeface="Cambria Math"/>
                          </a:rPr>
                          <m:t>(1.005)</m:t>
                        </m:r>
                      </m:e>
                      <m:sup>
                        <m:r>
                          <a:rPr lang="" b="0" i="1" smtClean="0">
                            <a:latin typeface="Cambria Math"/>
                          </a:rPr>
                          <m:t>400</m:t>
                        </m:r>
                      </m:sup>
                    </m:sSup>
                  </m:oMath>
                </a14:m>
                <a:r>
                  <a:rPr lang="" dirty="0"/>
                  <a:t>			4.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64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" dirty="0"/>
                  <a:t>5.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/>
                          </a:rPr>
                          <m:t>ln</m:t>
                        </m:r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1</m:t>
                        </m:r>
                      </m:e>
                    </m:func>
                  </m:oMath>
                </a14:m>
                <a:r>
                  <a:rPr lang="" dirty="0"/>
                  <a:t>				6.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ln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" i="1">
                                <a:latin typeface="Cambria Math"/>
                              </a:rPr>
                              <m:t>7</m:t>
                            </m:r>
                          </m:e>
                        </m:rad>
                      </m:e>
                    </m:func>
                  </m:oMath>
                </a14:m>
                <a:endParaRPr lang="" dirty="0"/>
              </a:p>
              <a:p>
                <a:endParaRPr lang="" dirty="0"/>
              </a:p>
              <a:p>
                <a:r>
                  <a:rPr lang="" dirty="0"/>
                  <a:t>Evaluate without a calculator:</a:t>
                </a:r>
                <a:endParaRPr lang="en-US" dirty="0"/>
              </a:p>
              <a:p>
                <a:r>
                  <a:rPr lang="" dirty="0"/>
                  <a:t>7.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25</m:t>
                        </m:r>
                      </m:e>
                    </m:func>
                  </m:oMath>
                </a14:m>
                <a:r>
                  <a:rPr lang="" dirty="0"/>
                  <a:t>				8.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" b="0" i="1" smtClean="0">
                                <a:latin typeface="Cambria Math"/>
                              </a:rPr>
                              <m:t>81</m:t>
                            </m:r>
                          </m:den>
                        </m:f>
                      </m:e>
                    </m:func>
                  </m:oMath>
                </a14:m>
                <a:endParaRPr lang="" dirty="0"/>
              </a:p>
              <a:p>
                <a:r>
                  <a:rPr lang="" dirty="0"/>
                  <a:t>9.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" i="1"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e>
                    </m:func>
                  </m:oMath>
                </a14:m>
                <a:endParaRPr lang="" dirty="0"/>
              </a:p>
              <a:p>
                <a:endParaRPr lang="" dirty="0"/>
              </a:p>
              <a:p>
                <a:r>
                  <a:rPr lang="" dirty="0"/>
                  <a:t>Use the change of base formula to evaluate the logarithms:</a:t>
                </a:r>
              </a:p>
              <a:p>
                <a:r>
                  <a:rPr lang="" dirty="0"/>
                  <a:t>10.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7</m:t>
                            </m:r>
                          </m:sub>
                        </m:sSub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3</m:t>
                        </m:r>
                      </m:e>
                    </m:func>
                  </m:oMath>
                </a14:m>
                <a:r>
                  <a:rPr lang="" dirty="0"/>
                  <a:t>				11.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lang="" dirty="0"/>
              </a:p>
              <a:p>
                <a:r>
                  <a:rPr lang="" dirty="0"/>
                  <a:t>12.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" i="1"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42</m:t>
                        </m:r>
                      </m:e>
                    </m:func>
                  </m:oMath>
                </a14:m>
                <a:endParaRPr lang="" dirty="0"/>
              </a:p>
              <a:p>
                <a:endParaRPr lang="" dirty="0"/>
              </a:p>
              <a:p>
                <a:r>
                  <a:rPr lang="" dirty="0"/>
                  <a:t>Use the properties of logarithms to rewrite each expression into lowest terms:</a:t>
                </a:r>
              </a:p>
              <a:p>
                <a:r>
                  <a:rPr lang="" dirty="0"/>
                  <a:t>13.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10</m:t>
                        </m:r>
                        <m:r>
                          <a:rPr lang="" b="0" i="1" smtClean="0">
                            <a:latin typeface="Cambria Math"/>
                          </a:rPr>
                          <m:t>𝑥</m:t>
                        </m:r>
                      </m:e>
                    </m:func>
                  </m:oMath>
                </a14:m>
                <a:r>
                  <a:rPr lang="" dirty="0"/>
                  <a:t>				14.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" b="0" i="1" smtClean="0">
                                <a:latin typeface="Cambria Math"/>
                              </a:rPr>
                              <m:t>𝑥𝑦</m:t>
                            </m:r>
                          </m:num>
                          <m:den>
                            <m:r>
                              <a:rPr lang="" b="0" i="1" smtClean="0">
                                <a:latin typeface="Cambria Math"/>
                              </a:rPr>
                              <m:t>𝑧</m:t>
                            </m:r>
                          </m:den>
                        </m:f>
                      </m:e>
                    </m:func>
                  </m:oMath>
                </a14:m>
                <a:endParaRPr lang="" dirty="0"/>
              </a:p>
              <a:p>
                <a:r>
                  <a:rPr lang="" dirty="0"/>
                  <a:t>15.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4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" dirty="0"/>
                  <a:t>			16.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fName>
                      <m:e>
                        <m:rad>
                          <m:radPr>
                            <m:degHide m:val="on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" b="0" i="1" smtClean="0">
                                <a:latin typeface="Cambria Math"/>
                              </a:rPr>
                              <m:t>−2</m:t>
                            </m:r>
                          </m:e>
                        </m:rad>
                      </m:e>
                    </m:func>
                  </m:oMath>
                </a14:m>
                <a:endParaRPr lang="" dirty="0"/>
              </a:p>
              <a:p>
                <a:r>
                  <a:rPr lang="" dirty="0"/>
                  <a:t>17.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" b="0" i="1" smtClean="0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rad>
                          </m:num>
                          <m:den>
                            <m:r>
                              <a:rPr lang="" b="0" i="1" smtClean="0">
                                <a:latin typeface="Cambria Math"/>
                              </a:rPr>
                              <m:t>7</m:t>
                            </m:r>
                          </m:den>
                        </m:f>
                      </m:e>
                    </m:func>
                  </m:oMath>
                </a14:m>
                <a:endParaRPr lang="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36E8CF-D1E3-41E6-81E5-2417791B1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3002" y="552929"/>
                <a:ext cx="6343186" cy="4135520"/>
              </a:xfrm>
              <a:prstGeom prst="rect">
                <a:avLst/>
              </a:prstGeom>
              <a:blipFill rotWithShape="1">
                <a:blip r:embed="rId3"/>
                <a:stretch>
                  <a:fillRect l="-28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250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B0A6AB8-5D27-4571-BB4F-8C7C0458258A}"/>
              </a:ext>
            </a:extLst>
          </p:cNvPr>
          <p:cNvSpPr txBox="1"/>
          <p:nvPr/>
        </p:nvSpPr>
        <p:spPr>
          <a:xfrm>
            <a:off x="568483" y="15851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Logarithms – exercises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336E8CF-D1E3-41E6-81E5-2417791B1F6A}"/>
                  </a:ext>
                </a:extLst>
              </p:cNvPr>
              <p:cNvSpPr txBox="1"/>
              <p:nvPr/>
            </p:nvSpPr>
            <p:spPr bwMode="auto">
              <a:xfrm>
                <a:off x="1253002" y="552929"/>
                <a:ext cx="6343186" cy="41355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" dirty="0">
                    <a:solidFill>
                      <a:srgbClr val="000000"/>
                    </a:solidFill>
                  </a:rPr>
                  <a:t>1.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0.6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rad>
                      </m:sup>
                    </m:sSup>
                  </m:oMath>
                </a14:m>
                <a:r>
                  <a:rPr lang="" dirty="0"/>
                  <a:t>	</a:t>
                </a:r>
                <a:r>
                  <a:rPr lang="" sz="1200" dirty="0"/>
                  <a:t># 0.413</a:t>
                </a:r>
                <a:r>
                  <a:rPr lang="" dirty="0"/>
                  <a:t>			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" b="0" i="1" smtClean="0">
                            <a:latin typeface="Cambria Math"/>
                          </a:rPr>
                          <m:t>3.2</m:t>
                        </m:r>
                      </m:sup>
                    </m:sSup>
                  </m:oMath>
                </a14:m>
                <a:r>
                  <a:rPr lang="" dirty="0"/>
                  <a:t>	</a:t>
                </a:r>
                <a:r>
                  <a:rPr lang="" sz="1200" dirty="0"/>
                  <a:t># 24.533</a:t>
                </a:r>
                <a:endParaRPr lang="en-US" sz="1200" dirty="0"/>
              </a:p>
              <a:p>
                <a:r>
                  <a:rPr lang="" dirty="0"/>
                  <a:t>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latin typeface="Cambria Math"/>
                          </a:rPr>
                          <m:t>(1.005)</m:t>
                        </m:r>
                      </m:e>
                      <m:sup>
                        <m:r>
                          <a:rPr lang="" b="0" i="1" smtClean="0">
                            <a:latin typeface="Cambria Math"/>
                          </a:rPr>
                          <m:t>400</m:t>
                        </m:r>
                      </m:sup>
                    </m:sSup>
                  </m:oMath>
                </a14:m>
                <a:r>
                  <a:rPr lang="" dirty="0"/>
                  <a:t> </a:t>
                </a:r>
                <a:r>
                  <a:rPr lang="" sz="1200" dirty="0"/>
                  <a:t># 7.352</a:t>
                </a:r>
                <a:r>
                  <a:rPr lang="" dirty="0"/>
                  <a:t>			4.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64</m:t>
                        </m:r>
                      </m:e>
                    </m:func>
                  </m:oMath>
                </a14:m>
                <a:r>
                  <a:rPr lang="" dirty="0"/>
                  <a:t>	</a:t>
                </a:r>
                <a:r>
                  <a:rPr lang="" sz="1200" dirty="0"/>
                  <a:t># 3</a:t>
                </a:r>
                <a:endParaRPr lang="en-US" dirty="0"/>
              </a:p>
              <a:p>
                <a:r>
                  <a:rPr lang="" dirty="0"/>
                  <a:t>5.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/>
                          </a:rPr>
                          <m:t>ln</m:t>
                        </m:r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1</m:t>
                        </m:r>
                      </m:e>
                    </m:func>
                  </m:oMath>
                </a14:m>
                <a:r>
                  <a:rPr lang="" dirty="0"/>
                  <a:t>	</a:t>
                </a:r>
                <a:r>
                  <a:rPr lang="" sz="1200" dirty="0"/>
                  <a:t># 0</a:t>
                </a:r>
                <a:r>
                  <a:rPr lang="" dirty="0"/>
                  <a:t>			6.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ln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" i="1">
                                <a:latin typeface="Cambria Math"/>
                              </a:rPr>
                              <m:t>7</m:t>
                            </m:r>
                          </m:e>
                        </m:rad>
                      </m:e>
                    </m:func>
                  </m:oMath>
                </a14:m>
                <a:r>
                  <a:rPr lang="" dirty="0"/>
                  <a:t>	</a:t>
                </a:r>
                <a:r>
                  <a:rPr lang="" sz="1200" dirty="0"/>
                  <a:t># 0.973</a:t>
                </a:r>
              </a:p>
              <a:p>
                <a:endParaRPr lang="" dirty="0"/>
              </a:p>
              <a:p>
                <a:r>
                  <a:rPr lang="" dirty="0"/>
                  <a:t>Evaluate without a calculator:</a:t>
                </a:r>
                <a:endParaRPr lang="en-US" dirty="0"/>
              </a:p>
              <a:p>
                <a:r>
                  <a:rPr lang="" dirty="0"/>
                  <a:t>7.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25</m:t>
                        </m:r>
                      </m:e>
                    </m:func>
                  </m:oMath>
                </a14:m>
                <a:r>
                  <a:rPr lang="" dirty="0"/>
                  <a:t>	</a:t>
                </a:r>
                <a:r>
                  <a:rPr lang="" sz="1200" dirty="0"/>
                  <a:t># 2</a:t>
                </a:r>
                <a:r>
                  <a:rPr lang="" dirty="0"/>
                  <a:t>			8.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" b="0" i="1" smtClean="0">
                                <a:latin typeface="Cambria Math"/>
                              </a:rPr>
                              <m:t>81</m:t>
                            </m:r>
                          </m:den>
                        </m:f>
                      </m:e>
                    </m:func>
                  </m:oMath>
                </a14:m>
                <a:r>
                  <a:rPr lang="" dirty="0"/>
                  <a:t>	</a:t>
                </a:r>
                <a:r>
                  <a:rPr lang="" sz="1200" dirty="0"/>
                  <a:t># -4</a:t>
                </a:r>
                <a:endParaRPr lang="" dirty="0"/>
              </a:p>
              <a:p>
                <a:r>
                  <a:rPr lang="" dirty="0"/>
                  <a:t>9.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" i="1"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e>
                    </m:func>
                  </m:oMath>
                </a14:m>
                <a:r>
                  <a:rPr lang="" dirty="0"/>
                  <a:t>	</a:t>
                </a:r>
                <a:r>
                  <a:rPr lang="" sz="1200" dirty="0"/>
                  <a:t># -2</a:t>
                </a:r>
                <a:endParaRPr lang="" dirty="0"/>
              </a:p>
              <a:p>
                <a:endParaRPr lang="" dirty="0"/>
              </a:p>
              <a:p>
                <a:r>
                  <a:rPr lang="" dirty="0"/>
                  <a:t>Use the change of base formula to evaluate the logarithms:</a:t>
                </a:r>
              </a:p>
              <a:p>
                <a:r>
                  <a:rPr lang="" dirty="0"/>
                  <a:t>10.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7</m:t>
                            </m:r>
                          </m:sub>
                        </m:sSub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3</m:t>
                        </m:r>
                      </m:e>
                    </m:func>
                  </m:oMath>
                </a14:m>
                <a:r>
                  <a:rPr lang="" dirty="0"/>
                  <a:t>	</a:t>
                </a:r>
                <a:r>
                  <a:rPr lang="" sz="1200" dirty="0"/>
                  <a:t># 0.565</a:t>
                </a:r>
                <a:r>
                  <a:rPr lang="" dirty="0"/>
                  <a:t>			11.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" dirty="0"/>
                  <a:t>	</a:t>
                </a:r>
                <a:r>
                  <a:rPr lang="" sz="1200" dirty="0"/>
                  <a:t># -1</a:t>
                </a:r>
                <a:endParaRPr lang="" dirty="0"/>
              </a:p>
              <a:p>
                <a:r>
                  <a:rPr lang="" dirty="0"/>
                  <a:t>12.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" i="1"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42</m:t>
                        </m:r>
                      </m:e>
                    </m:func>
                  </m:oMath>
                </a14:m>
                <a:r>
                  <a:rPr lang="" dirty="0"/>
                  <a:t> </a:t>
                </a:r>
                <a:r>
                  <a:rPr lang="" sz="1200" dirty="0"/>
                  <a:t># 1.380</a:t>
                </a:r>
              </a:p>
              <a:p>
                <a:endParaRPr lang="" dirty="0"/>
              </a:p>
              <a:p>
                <a:r>
                  <a:rPr lang="" dirty="0"/>
                  <a:t>Use the properties of logarithms to rewrite each expression into lowest terms:</a:t>
                </a:r>
              </a:p>
              <a:p>
                <a:r>
                  <a:rPr lang="" dirty="0"/>
                  <a:t>13.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10</m:t>
                        </m:r>
                        <m:r>
                          <a:rPr lang="" b="0" i="1" smtClean="0">
                            <a:latin typeface="Cambria Math"/>
                          </a:rPr>
                          <m:t>𝑥</m:t>
                        </m:r>
                      </m:e>
                    </m:func>
                  </m:oMath>
                </a14:m>
                <a:r>
                  <a:rPr lang="" dirty="0"/>
                  <a:t>    </a:t>
                </a:r>
                <a:r>
                  <a:rPr lang="" sz="1200" dirty="0"/>
                  <a:t># 1 +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" sz="1200" i="1">
                            <a:latin typeface="Cambria Math"/>
                          </a:rPr>
                          <m:t>𝑥</m:t>
                        </m:r>
                      </m:e>
                    </m:func>
                    <m:r>
                      <a:rPr lang="" sz="1200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			14.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" b="0" i="1" smtClean="0">
                                <a:latin typeface="Cambria Math"/>
                              </a:rPr>
                              <m:t>𝑥𝑦</m:t>
                            </m:r>
                          </m:num>
                          <m:den>
                            <m:r>
                              <a:rPr lang="" b="0" i="1" smtClean="0">
                                <a:latin typeface="Cambria Math"/>
                              </a:rPr>
                              <m:t>𝑧</m:t>
                            </m:r>
                          </m:den>
                        </m:f>
                      </m:e>
                    </m:func>
                  </m:oMath>
                </a14:m>
                <a:r>
                  <a:rPr lang="" dirty="0"/>
                  <a:t>	</a:t>
                </a:r>
                <a:r>
                  <a:rPr lang="" sz="1200" dirty="0"/>
                  <a:t>#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r>
                          <a:rPr lang="" sz="1200" b="0" i="1" smtClean="0">
                            <a:latin typeface="Cambria Math"/>
                          </a:rPr>
                          <m:t>𝑥</m:t>
                        </m:r>
                      </m:e>
                    </m:func>
                    <m:r>
                      <a:rPr lang="" sz="1200" b="0" i="1" smtClean="0"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r>
                          <a:rPr lang="" sz="1200" b="0" i="1" smtClean="0">
                            <a:latin typeface="Cambria Math"/>
                          </a:rPr>
                          <m:t>𝑦</m:t>
                        </m:r>
                      </m:e>
                    </m:func>
                    <m:r>
                      <a:rPr lang="" sz="1200" b="0" i="1" smtClean="0">
                        <a:latin typeface="Cambria Math"/>
                      </a:rPr>
                      <m:t>−</m:t>
                    </m:r>
                    <m:func>
                      <m:func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r>
                          <a:rPr lang="" sz="1200" b="0" i="1" smtClean="0">
                            <a:latin typeface="Cambria Math"/>
                          </a:rPr>
                          <m:t>𝑧</m:t>
                        </m:r>
                      </m:e>
                    </m:func>
                  </m:oMath>
                </a14:m>
                <a:endParaRPr lang="" sz="1200" dirty="0"/>
              </a:p>
              <a:p>
                <a:r>
                  <a:rPr lang="" dirty="0"/>
                  <a:t>15.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" b="0" i="1" smtClean="0">
                            <a:latin typeface="Cambria Math"/>
                          </a:rPr>
                          <m:t>4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" dirty="0"/>
                  <a:t>   </a:t>
                </a:r>
                <a:r>
                  <a:rPr lang="" sz="1200" dirty="0"/>
                  <a:t># </a:t>
                </a:r>
                <a14:m>
                  <m:oMath xmlns:m="http://schemas.openxmlformats.org/officeDocument/2006/math">
                    <m:r>
                      <a:rPr lang="" sz="1200" b="0" i="1" smtClean="0">
                        <a:latin typeface="Cambria Math"/>
                      </a:rPr>
                      <m:t>1+2</m:t>
                    </m:r>
                    <m:func>
                      <m:func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12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sz="1200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" sz="1200" b="0" i="1" smtClean="0">
                            <a:latin typeface="Cambria Math"/>
                          </a:rPr>
                          <m:t>𝑥</m:t>
                        </m:r>
                      </m:e>
                    </m:func>
                  </m:oMath>
                </a14:m>
                <a:r>
                  <a:rPr lang="" dirty="0"/>
                  <a:t>		16.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fName>
                      <m:e>
                        <m:rad>
                          <m:radPr>
                            <m:degHide m:val="on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" b="0" i="1" smtClean="0">
                                <a:latin typeface="Cambria Math"/>
                              </a:rPr>
                              <m:t>−2</m:t>
                            </m:r>
                          </m:e>
                        </m:rad>
                      </m:e>
                    </m:func>
                  </m:oMath>
                </a14:m>
                <a:r>
                  <a:rPr lang="" dirty="0"/>
                  <a:t>  </a:t>
                </a:r>
                <a:r>
                  <a:rPr lang="" sz="1200" dirty="0"/>
                  <a:t>#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sz="1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" sz="1200" b="0" i="1" smtClean="0">
                            <a:latin typeface="Cambria Math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120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" sz="12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fName>
                      <m:e>
                        <m:r>
                          <a:rPr lang="" sz="1200" b="0" i="1" smtClean="0">
                            <a:latin typeface="Cambria Math"/>
                          </a:rPr>
                          <m:t>(</m:t>
                        </m:r>
                        <m:r>
                          <a:rPr lang="" sz="1200" b="0" i="1" smtClean="0">
                            <a:latin typeface="Cambria Math"/>
                          </a:rPr>
                          <m:t>𝑥</m:t>
                        </m:r>
                        <m:r>
                          <a:rPr lang="" sz="1200" b="0" i="1" smtClean="0">
                            <a:latin typeface="Cambria Math"/>
                          </a:rPr>
                          <m:t>−2)</m:t>
                        </m:r>
                      </m:e>
                    </m:func>
                  </m:oMath>
                </a14:m>
                <a:endParaRPr lang="" dirty="0"/>
              </a:p>
              <a:p>
                <a:r>
                  <a:rPr lang="" dirty="0"/>
                  <a:t>17.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" b="0" i="1" smtClean="0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rad>
                          </m:num>
                          <m:den>
                            <m:r>
                              <a:rPr lang="" b="0" i="1" smtClean="0">
                                <a:latin typeface="Cambria Math"/>
                              </a:rPr>
                              <m:t>7</m:t>
                            </m:r>
                          </m:den>
                        </m:f>
                      </m:e>
                    </m:func>
                  </m:oMath>
                </a14:m>
                <a:r>
                  <a:rPr lang="" dirty="0"/>
                  <a:t>       </a:t>
                </a:r>
                <a:r>
                  <a:rPr lang="" sz="1200" dirty="0"/>
                  <a:t>#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sz="1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" sz="1200" b="0" i="1" smtClean="0">
                            <a:latin typeface="Cambria Math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" sz="1200" b="0" i="1" smtClean="0">
                            <a:latin typeface="Cambria Math"/>
                          </a:rPr>
                          <m:t>3</m:t>
                        </m:r>
                        <m:r>
                          <a:rPr lang="" sz="1200" b="0" i="1" smtClean="0">
                            <a:latin typeface="Cambria Math"/>
                          </a:rPr>
                          <m:t>𝑥</m:t>
                        </m:r>
                      </m:e>
                    </m:func>
                    <m:r>
                      <a:rPr lang="" sz="1200" b="0" i="1" smtClean="0">
                        <a:latin typeface="Cambria Math"/>
                      </a:rPr>
                      <m:t>−</m:t>
                    </m:r>
                    <m:func>
                      <m:func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" sz="1200" b="0" i="1" smtClean="0">
                            <a:latin typeface="Cambria Math"/>
                          </a:rPr>
                          <m:t>7</m:t>
                        </m:r>
                      </m:e>
                    </m:func>
                  </m:oMath>
                </a14:m>
                <a:endParaRPr lang="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36E8CF-D1E3-41E6-81E5-2417791B1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3002" y="552929"/>
                <a:ext cx="6343186" cy="4135520"/>
              </a:xfrm>
              <a:prstGeom prst="rect">
                <a:avLst/>
              </a:prstGeom>
              <a:blipFill rotWithShape="1">
                <a:blip r:embed="rId3"/>
                <a:stretch>
                  <a:fillRect l="-28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43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5D874-BC62-4FC1-BC4D-84FAA8128419}"/>
              </a:ext>
            </a:extLst>
          </p:cNvPr>
          <p:cNvSpPr txBox="1"/>
          <p:nvPr/>
        </p:nvSpPr>
        <p:spPr>
          <a:xfrm>
            <a:off x="706998" y="353292"/>
            <a:ext cx="52000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5000"/>
              </a:lnSpc>
            </a:pPr>
            <a:r>
              <a:rPr lang="en-US" sz="2100" b="1" dirty="0"/>
              <a:t>Python programming Introduction Content </a:t>
            </a:r>
            <a:endParaRPr lang="pt-PT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F2AA7-073C-4816-B7F5-B7728203C1D6}"/>
              </a:ext>
            </a:extLst>
          </p:cNvPr>
          <p:cNvSpPr txBox="1"/>
          <p:nvPr/>
        </p:nvSpPr>
        <p:spPr>
          <a:xfrm>
            <a:off x="1330036" y="1371600"/>
            <a:ext cx="3151909" cy="1750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685800">
              <a:buFont typeface="+mj-lt"/>
              <a:buAutoNum type="arabicPeriod" startAt="8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structure in python</a:t>
            </a:r>
          </a:p>
          <a:p>
            <a:pPr marL="457200" indent="-457200" defTabSz="685800">
              <a:buFont typeface="+mj-lt"/>
              <a:buAutoNum type="arabicPeriod" startAt="8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</a:t>
            </a:r>
          </a:p>
          <a:p>
            <a:pPr marL="457200" indent="-457200" defTabSz="685800">
              <a:buFont typeface="+mj-lt"/>
              <a:buAutoNum type="arabicPeriod" startAt="8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 </a:t>
            </a:r>
          </a:p>
          <a:p>
            <a:pPr marL="457200" indent="-457200" defTabSz="685800">
              <a:buFont typeface="+mj-lt"/>
              <a:buAutoNum type="arabicPeriod" startAt="8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Dictionaries </a:t>
            </a:r>
          </a:p>
          <a:p>
            <a:pPr marL="457200" indent="-457200" defTabSz="685800">
              <a:buFont typeface="+mj-lt"/>
              <a:buAutoNum type="arabicPeriod" startAt="8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</a:p>
          <a:p>
            <a:endParaRPr lang="pt-PT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AFDAC809-EFB6-4178-B445-15AB7F9D0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B9AB20-FFBF-4E34-AD05-CAE419FD7EEE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D32BB0-E0E6-48E1-B76A-70FB78D20183}"/>
              </a:ext>
            </a:extLst>
          </p:cNvPr>
          <p:cNvSpPr/>
          <p:nvPr/>
        </p:nvSpPr>
        <p:spPr>
          <a:xfrm>
            <a:off x="1210732" y="3771900"/>
            <a:ext cx="4642813" cy="605117"/>
          </a:xfrm>
          <a:prstGeom prst="roundRect">
            <a:avLst/>
          </a:prstGeom>
          <a:gradFill flip="none" rotWithShape="0">
            <a:gsLst>
              <a:gs pos="46000">
                <a:schemeClr val="accent4">
                  <a:lumMod val="5000"/>
                  <a:lumOff val="95000"/>
                </a:schemeClr>
              </a:gs>
              <a:gs pos="100000">
                <a:srgbClr val="1BD402"/>
              </a:gs>
              <a:gs pos="81000">
                <a:srgbClr val="1BD402"/>
              </a:gs>
              <a:gs pos="0">
                <a:srgbClr val="1BD402"/>
              </a:gs>
              <a:gs pos="100000">
                <a:srgbClr val="1BD40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218EE19-10E7-4B5F-882B-BF2AC1016AE5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7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115562E-9768-4B41-91D2-FB0246B9F8C8}"/>
              </a:ext>
            </a:extLst>
          </p:cNvPr>
          <p:cNvSpPr/>
          <p:nvPr/>
        </p:nvSpPr>
        <p:spPr>
          <a:xfrm>
            <a:off x="2913521" y="1043280"/>
            <a:ext cx="4092580" cy="522445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5B612B-5D7E-49D1-9C62-BEA33C104C3E}"/>
              </a:ext>
            </a:extLst>
          </p:cNvPr>
          <p:cNvSpPr/>
          <p:nvPr/>
        </p:nvSpPr>
        <p:spPr>
          <a:xfrm>
            <a:off x="2948073" y="2330932"/>
            <a:ext cx="4092580" cy="522445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0491AF-20D3-4865-B280-20A7D908C269}"/>
              </a:ext>
            </a:extLst>
          </p:cNvPr>
          <p:cNvSpPr/>
          <p:nvPr/>
        </p:nvSpPr>
        <p:spPr>
          <a:xfrm>
            <a:off x="2952417" y="3783310"/>
            <a:ext cx="4092580" cy="522445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4A2E0-317B-432A-97E2-3539B076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50" y="575500"/>
            <a:ext cx="2179056" cy="3981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Exponentials </a:t>
            </a:r>
            <a:br>
              <a:rPr lang="en-US" sz="2600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</a:br>
            <a:r>
              <a:rPr lang="en-US" sz="2600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logarithms and radicals  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3A9EC7BE-4243-45EA-9CCA-1A54E09EC870}"/>
              </a:ext>
            </a:extLst>
          </p:cNvPr>
          <p:cNvSpPr txBox="1"/>
          <p:nvPr/>
        </p:nvSpPr>
        <p:spPr bwMode="auto">
          <a:xfrm>
            <a:off x="2948073" y="366692"/>
            <a:ext cx="5812509" cy="442429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Exponent – identifies the multiplication factor</a:t>
            </a:r>
            <a:r>
              <a:rPr lang="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Base – the number to be multiplied</a:t>
            </a:r>
            <a:r>
              <a:rPr lang=""/>
              <a:t>.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4">
                <a:extLst>
                  <a:ext uri="{FF2B5EF4-FFF2-40B4-BE49-F238E27FC236}">
                    <a16:creationId xmlns:a16="http://schemas.microsoft.com/office/drawing/2014/main" id="{C78472AB-9F01-45AD-A8D8-E82A46E24ACA}"/>
                  </a:ext>
                </a:extLst>
              </p:cNvPr>
              <p:cNvSpPr txBox="1"/>
              <p:nvPr/>
            </p:nvSpPr>
            <p:spPr bwMode="auto">
              <a:xfrm>
                <a:off x="3355626" y="1028815"/>
                <a:ext cx="3277474" cy="606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   = </a:t>
                </a:r>
                <a:r>
                  <a:rPr lang="" sz="3000"/>
                  <a:t>? </a:t>
                </a:r>
                <a:r>
                  <a:rPr lang="pt-BR" sz="3000" dirty="0"/>
                  <a:t>→</a:t>
                </a:r>
                <a:r>
                  <a:rPr lang="" sz="3000"/>
                  <a:t> </a:t>
                </a:r>
                <a:r>
                  <a:rPr lang="en-US" sz="3000" dirty="0"/>
                  <a:t>5*5 = 25</a:t>
                </a:r>
              </a:p>
            </p:txBody>
          </p:sp>
        </mc:Choice>
        <mc:Fallback xmlns="">
          <p:sp>
            <p:nvSpPr>
              <p:cNvPr id="27" name="Object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8472AB-9F01-45AD-A8D8-E82A46E24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5626" y="1028815"/>
                <a:ext cx="3277474" cy="606288"/>
              </a:xfrm>
              <a:prstGeom prst="rect">
                <a:avLst/>
              </a:prstGeom>
              <a:blipFill rotWithShape="1">
                <a:blip r:embed="rId2"/>
                <a:stretch>
                  <a:fillRect t="-10101" r="-2230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F7246493-EA15-48CC-85DA-A381A5018096}"/>
                  </a:ext>
                </a:extLst>
              </p:cNvPr>
              <p:cNvSpPr txBox="1"/>
              <p:nvPr/>
            </p:nvSpPr>
            <p:spPr bwMode="auto">
              <a:xfrm>
                <a:off x="3206042" y="2334465"/>
                <a:ext cx="3277474" cy="606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sup>
                    </m:sSup>
                  </m:oMath>
                </a14:m>
                <a:r>
                  <a:rPr lang="en-US" sz="3000" dirty="0"/>
                  <a:t>   = 5*5 = 25</a:t>
                </a:r>
              </a:p>
            </p:txBody>
          </p:sp>
        </mc:Choice>
        <mc:Fallback xmlns="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F7246493-EA15-48CC-85DA-A381A50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6042" y="2334465"/>
                <a:ext cx="3277474" cy="606288"/>
              </a:xfrm>
              <a:prstGeom prst="rect">
                <a:avLst/>
              </a:prstGeom>
              <a:blipFill>
                <a:blip r:embed="rId3"/>
                <a:stretch>
                  <a:fillRect t="-1111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4C6BFD-CDD8-48C7-87F1-0A67D7FA9FE0}"/>
                  </a:ext>
                </a:extLst>
              </p:cNvPr>
              <p:cNvSpPr txBox="1"/>
              <p:nvPr/>
            </p:nvSpPr>
            <p:spPr>
              <a:xfrm>
                <a:off x="2684229" y="2803447"/>
                <a:ext cx="415261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3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fName>
                        <m:e>
                          <m:r>
                            <a:rPr lang="en-US" sz="3000">
                              <a:latin typeface="Cambria Math" panose="02040503050406030204" pitchFamily="18" charset="0"/>
                            </a:rPr>
                            <m:t>25=2 </m:t>
                          </m:r>
                        </m:e>
                      </m:fun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4C6BFD-CDD8-48C7-87F1-0A67D7FA9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29" y="2803447"/>
                <a:ext cx="415261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E060DE-126F-4B53-ADA5-58B000790745}"/>
                  </a:ext>
                </a:extLst>
              </p:cNvPr>
              <p:cNvSpPr txBox="1"/>
              <p:nvPr/>
            </p:nvSpPr>
            <p:spPr>
              <a:xfrm>
                <a:off x="2280750" y="4318555"/>
                <a:ext cx="4997199" cy="61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300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en-US" sz="3000"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rad>
                      <m:r>
                        <a:rPr lang="en-US" sz="300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E060DE-126F-4B53-ADA5-58B000790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50" y="4318555"/>
                <a:ext cx="4997199" cy="618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6E9A97-EF10-400E-9A23-604EABFB223D}"/>
              </a:ext>
            </a:extLst>
          </p:cNvPr>
          <p:cNvCxnSpPr>
            <a:cxnSpLocks/>
          </p:cNvCxnSpPr>
          <p:nvPr/>
        </p:nvCxnSpPr>
        <p:spPr>
          <a:xfrm flipV="1">
            <a:off x="3514961" y="1476620"/>
            <a:ext cx="0" cy="19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44DEDE-DD56-429C-9383-35D87C8C856E}"/>
              </a:ext>
            </a:extLst>
          </p:cNvPr>
          <p:cNvSpPr txBox="1"/>
          <p:nvPr/>
        </p:nvSpPr>
        <p:spPr>
          <a:xfrm>
            <a:off x="3097056" y="1624460"/>
            <a:ext cx="833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12460D-69EA-4585-8C68-CA874401F629}"/>
              </a:ext>
            </a:extLst>
          </p:cNvPr>
          <p:cNvSpPr txBox="1"/>
          <p:nvPr/>
        </p:nvSpPr>
        <p:spPr>
          <a:xfrm>
            <a:off x="3864783" y="800247"/>
            <a:ext cx="132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F24241-47F3-49C2-B25C-4E2B3323D20F}"/>
              </a:ext>
            </a:extLst>
          </p:cNvPr>
          <p:cNvCxnSpPr>
            <a:cxnSpLocks/>
          </p:cNvCxnSpPr>
          <p:nvPr/>
        </p:nvCxnSpPr>
        <p:spPr>
          <a:xfrm flipV="1">
            <a:off x="3750575" y="1034834"/>
            <a:ext cx="180370" cy="93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FAB8501-AB84-46F9-9F19-951FBBAFD6E3}"/>
              </a:ext>
            </a:extLst>
          </p:cNvPr>
          <p:cNvSpPr txBox="1"/>
          <p:nvPr/>
        </p:nvSpPr>
        <p:spPr>
          <a:xfrm>
            <a:off x="3014517" y="3475533"/>
            <a:ext cx="197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Radicals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C54D43-414B-4C2B-8AB1-44CA52B2BC11}"/>
              </a:ext>
            </a:extLst>
          </p:cNvPr>
          <p:cNvSpPr txBox="1"/>
          <p:nvPr/>
        </p:nvSpPr>
        <p:spPr>
          <a:xfrm>
            <a:off x="2864933" y="63448"/>
            <a:ext cx="197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F9725C-867A-42E1-9D0F-09AB528EAAA4}"/>
              </a:ext>
            </a:extLst>
          </p:cNvPr>
          <p:cNvSpPr txBox="1"/>
          <p:nvPr/>
        </p:nvSpPr>
        <p:spPr>
          <a:xfrm>
            <a:off x="2913521" y="2028059"/>
            <a:ext cx="197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Logarithms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BE1C4B-AE7D-4A6A-A057-69BE009E0D9E}"/>
              </a:ext>
            </a:extLst>
          </p:cNvPr>
          <p:cNvCxnSpPr/>
          <p:nvPr/>
        </p:nvCxnSpPr>
        <p:spPr>
          <a:xfrm flipH="1">
            <a:off x="5580842" y="4707868"/>
            <a:ext cx="859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86810A3-1396-46DE-A314-49CC255946AC}"/>
              </a:ext>
            </a:extLst>
          </p:cNvPr>
          <p:cNvSpPr txBox="1"/>
          <p:nvPr/>
        </p:nvSpPr>
        <p:spPr>
          <a:xfrm>
            <a:off x="6568879" y="4474111"/>
            <a:ext cx="62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FE0FAE-3987-4AA9-8C75-1326D95EAA13}"/>
              </a:ext>
            </a:extLst>
          </p:cNvPr>
          <p:cNvSpPr txBox="1"/>
          <p:nvPr/>
        </p:nvSpPr>
        <p:spPr>
          <a:xfrm>
            <a:off x="6311423" y="2949199"/>
            <a:ext cx="1546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  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CFAD79-F805-45A5-97AB-9A0158E68007}"/>
              </a:ext>
            </a:extLst>
          </p:cNvPr>
          <p:cNvCxnSpPr>
            <a:cxnSpLocks/>
          </p:cNvCxnSpPr>
          <p:nvPr/>
        </p:nvCxnSpPr>
        <p:spPr>
          <a:xfrm flipH="1">
            <a:off x="5674659" y="3103087"/>
            <a:ext cx="561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F62C419-E1BF-480F-AE9B-E28DE5E998AF}"/>
                  </a:ext>
                </a:extLst>
              </p:cNvPr>
              <p:cNvSpPr txBox="1"/>
              <p:nvPr/>
            </p:nvSpPr>
            <p:spPr>
              <a:xfrm>
                <a:off x="3639176" y="3787199"/>
                <a:ext cx="254430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25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F62C419-E1BF-480F-AE9B-E28DE5E99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76" y="3787199"/>
                <a:ext cx="2544301" cy="553998"/>
              </a:xfrm>
              <a:prstGeom prst="rect">
                <a:avLst/>
              </a:prstGeom>
              <a:blipFill>
                <a:blip r:embed="rId6"/>
                <a:stretch>
                  <a:fillRect t="-14286" b="-3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76FB50-A3DF-4547-AB27-98AEFBA39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8719" y="2364311"/>
            <a:ext cx="2840831" cy="4651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79BB5FD-E405-407B-BFE9-14C2FCA56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128" y="3805508"/>
            <a:ext cx="3142038" cy="5123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DB56F1-B888-4FA7-8117-C02D47BFF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3016" y="1023389"/>
            <a:ext cx="2236534" cy="5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0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9B08-A5A1-4003-80C5-933705B0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Radicals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856D033D-2647-4F18-9020-C3820F4DD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3163" y="651268"/>
                <a:ext cx="5378824" cy="36501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If 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 is a positive integer greater than 1 and both 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 and 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b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 are positive real numbers then,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0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0" lang="en-US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0" lang="en-US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sSup>
                            <m:sSupPr>
                              <m:ctrlPr>
                                <a:rPr kumimoji="0" lang="en-US" alt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kumimoji="0" lang="en-US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0" lang="en-US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ad>
                      <m:radPr>
                        <m:ctrl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en-US" alt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en-US" altLang="en-US" sz="20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0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f>
                            <m:fPr>
                              <m:ctrlPr>
                                <a:rPr lang="en-US" alt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rad>
                      <m:r>
                        <a:rPr lang="en-US" alt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r>
                                <a:rPr lang="en-US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ctrlPr>
                                <a:rPr lang="en-US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r>
                                <a:rPr lang="en-US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en-US" sz="20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0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ad>
                      <m:radPr>
                        <m:ctrl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≠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en-US" altLang="en-US" sz="20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56D033D-2647-4F18-9020-C3820F4DD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3163" y="651268"/>
                <a:ext cx="5378824" cy="3650102"/>
              </a:xfrm>
              <a:prstGeom prst="rect">
                <a:avLst/>
              </a:prstGeom>
              <a:blipFill rotWithShape="1">
                <a:blip r:embed="rId2"/>
                <a:stretch>
                  <a:fillRect l="-1020" b="-16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2381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E010FE-F496-4D41-907A-E093C692BE11}"/>
              </a:ext>
            </a:extLst>
          </p:cNvPr>
          <p:cNvSpPr txBox="1"/>
          <p:nvPr/>
        </p:nvSpPr>
        <p:spPr>
          <a:xfrm>
            <a:off x="700393" y="53333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Radicals – examples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A968B2-B2F8-4086-A284-3D1933737B90}"/>
                  </a:ext>
                </a:extLst>
              </p:cNvPr>
              <p:cNvSpPr/>
              <p:nvPr/>
            </p:nvSpPr>
            <p:spPr>
              <a:xfrm>
                <a:off x="1148885" y="1099167"/>
                <a:ext cx="2075355" cy="1056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" sz="1200" dirty="0">
                    <a:latin typeface="Arial" pitchFamily="34" charset="0"/>
                    <a:cs typeface="Arial" pitchFamily="34" charset="0"/>
                  </a:rPr>
                  <a:t>1</a:t>
                </a:r>
                <a:r>
                  <a:rPr lang="" dirty="0">
                    <a:latin typeface="Arial" pitchFamily="34" charset="0"/>
                    <a:cs typeface="Arial" pitchFamily="34" charset="0"/>
                  </a:rPr>
                  <a:t>.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75</m:t>
                        </m:r>
                      </m:e>
                    </m:rad>
                  </m:oMath>
                </a14:m>
                <a:endParaRPr lang="" b="0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25∗3</m:t>
                          </m:r>
                        </m:e>
                      </m:rad>
                    </m:oMath>
                  </m:oMathPara>
                </a14:m>
                <a:endParaRPr lang="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rad>
                      <m:r>
                        <a:rPr lang="" b="0" i="0" smtClean="0">
                          <a:latin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" dirty="0">
                  <a:latin typeface="CMR12"/>
                </a:endParaRPr>
              </a:p>
              <a:p>
                <a:r>
                  <a:rPr lang="en-US" dirty="0">
                    <a:latin typeface="CMR12"/>
                  </a:rPr>
                  <a:t>5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latin typeface="CMR12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A968B2-B2F8-4086-A284-3D1933737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" y="1099167"/>
                <a:ext cx="2075355" cy="1056315"/>
              </a:xfrm>
              <a:prstGeom prst="rect">
                <a:avLst/>
              </a:prstGeom>
              <a:blipFill>
                <a:blip r:embed="rId3"/>
                <a:stretch>
                  <a:fillRect l="-880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B14B627E-8104-4AE9-93DB-84472AAB6558}"/>
              </a:ext>
            </a:extLst>
          </p:cNvPr>
          <p:cNvSpPr/>
          <p:nvPr/>
        </p:nvSpPr>
        <p:spPr>
          <a:xfrm>
            <a:off x="700393" y="1815144"/>
            <a:ext cx="782368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MR12"/>
            </a:endParaRPr>
          </a:p>
          <a:p>
            <a:endParaRPr lang="en-US" dirty="0">
              <a:latin typeface="CMR12"/>
            </a:endParaRPr>
          </a:p>
          <a:p>
            <a:endParaRPr lang="en-US" dirty="0">
              <a:latin typeface="EuropeanComputerModern-RomanRegular12pt"/>
            </a:endParaRPr>
          </a:p>
          <a:p>
            <a:endParaRPr lang="en-US" dirty="0">
              <a:latin typeface="CMR12"/>
            </a:endParaRPr>
          </a:p>
          <a:p>
            <a:endParaRPr lang="en-US" dirty="0">
              <a:latin typeface="CMR12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408251" y="1241164"/>
                <a:ext cx="1833563" cy="2224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" sz="1200" dirty="0">
                    <a:latin typeface="Arial" pitchFamily="34" charset="0"/>
                    <a:cs typeface="Arial" pitchFamily="34" charset="0"/>
                  </a:rPr>
                  <a:t>2.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72</m:t>
                        </m:r>
                      </m:e>
                    </m:rad>
                  </m:oMath>
                </a14:m>
                <a:endParaRPr lang="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9∗8</m:t>
                          </m:r>
                        </m:e>
                      </m:rad>
                    </m:oMath>
                  </m:oMathPara>
                </a14:m>
                <a:endParaRPr lang="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rad>
                      <m:r>
                        <a:rPr lang="">
                          <a:latin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">
                        <a:latin typeface="Cambria Math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</m:oMath>
                </a14:m>
                <a:r>
                  <a:rPr lang="en-US" dirty="0">
                    <a:latin typeface="CMR12"/>
                  </a:rPr>
                  <a:t> </a:t>
                </a:r>
                <a:endParaRPr lang="" dirty="0">
                  <a:latin typeface="Cambria Math" pitchFamily="18" charset="0"/>
                  <a:ea typeface="Cambria Math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">
                          <a:latin typeface="Cambria Math" pitchFamily="18" charset="0"/>
                          <a:ea typeface="Cambria Math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4 ∗2</m:t>
                          </m:r>
                        </m:e>
                      </m:rad>
                    </m:oMath>
                  </m:oMathPara>
                </a14:m>
                <a:endParaRPr lang="" i="1" dirty="0">
                  <a:latin typeface="Cambria Math"/>
                  <a:ea typeface="Cambria Math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rad>
                      <m:r>
                        <a:rPr lang="">
                          <a:latin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">
                          <a:latin typeface="Cambria Math" pitchFamily="18" charset="0"/>
                          <a:ea typeface="Cambria Math" pitchFamily="18" charset="0"/>
                        </a:rPr>
                        <m:t>3∗2∗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" i="1" dirty="0">
                  <a:latin typeface="Cambria Math"/>
                  <a:ea typeface="Cambria Math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">
                          <a:latin typeface="Cambria Math"/>
                        </a:rPr>
                        <m:t>6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dirty="0">
                  <a:latin typeface="EuropeanComputerModern-RomanRegular12pt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51" y="1241164"/>
                <a:ext cx="1833563" cy="2224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236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E010FE-F496-4D41-907A-E093C692BE11}"/>
              </a:ext>
            </a:extLst>
          </p:cNvPr>
          <p:cNvSpPr txBox="1"/>
          <p:nvPr/>
        </p:nvSpPr>
        <p:spPr>
          <a:xfrm>
            <a:off x="700393" y="53333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Radicals – exercises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9336E8CF-D1E3-41E6-81E5-2417791B1F6A}"/>
                  </a:ext>
                </a:extLst>
              </p:cNvPr>
              <p:cNvSpPr txBox="1"/>
              <p:nvPr/>
            </p:nvSpPr>
            <p:spPr bwMode="auto">
              <a:xfrm>
                <a:off x="1406105" y="1048533"/>
                <a:ext cx="5033277" cy="349490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"/>
                  <a:t>1. </a:t>
                </a:r>
                <a14:m>
                  <m:oMath xmlns:m="http://schemas.openxmlformats.org/officeDocument/2006/math">
                    <m:r>
                      <a:rPr lang="" sz="1200" i="1">
                        <a:latin typeface="Cambria Math"/>
                      </a:rPr>
                      <m:t>3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i="1">
                            <a:latin typeface="Cambria Math"/>
                          </a:rPr>
                          <m:t>12</m:t>
                        </m:r>
                      </m:e>
                    </m:rad>
                  </m:oMath>
                </a14:m>
                <a:r>
                  <a:rPr lang="" dirty="0"/>
                  <a:t>				2. </a:t>
                </a:r>
                <a14:m>
                  <m:oMath xmlns:m="http://schemas.openxmlformats.org/officeDocument/2006/math">
                    <m:r>
                      <a:rPr lang="" sz="1200" dirty="0">
                        <a:latin typeface="Cambria Math"/>
                      </a:rPr>
                      <m:t>6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i="1">
                            <a:latin typeface="Cambria Math"/>
                          </a:rPr>
                          <m:t>12</m:t>
                        </m:r>
                        <m:r>
                          <a:rPr lang="" sz="1200" b="0" i="1" smtClean="0">
                            <a:latin typeface="Cambria Math"/>
                          </a:rPr>
                          <m:t>8</m:t>
                        </m:r>
                      </m:e>
                    </m:rad>
                  </m:oMath>
                </a14:m>
                <a:endParaRPr lang="" dirty="0"/>
              </a:p>
              <a:p>
                <a:pPr marL="342900" indent="-342900">
                  <a:buAutoNum type="arabicPeriod"/>
                </a:pPr>
                <a:endParaRPr lang="" dirty="0"/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r>
                  <a:rPr lang="" dirty="0"/>
                  <a:t>3. 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7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i="1">
                            <a:latin typeface="Cambria Math"/>
                          </a:rPr>
                          <m:t>12</m:t>
                        </m:r>
                        <m:r>
                          <a:rPr lang="" sz="1200" b="0" i="1" smtClean="0">
                            <a:latin typeface="Cambria Math"/>
                          </a:rPr>
                          <m:t>8</m:t>
                        </m:r>
                      </m:e>
                    </m:rad>
                    <m:r>
                      <a:rPr lang="" sz="1200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		</a:t>
                </a:r>
                <a:r>
                  <a:rPr lang=""/>
                  <a:t>	</a:t>
                </a:r>
                <a:r>
                  <a:rPr lang="" dirty="0"/>
                  <a:t>	4. 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−8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392</m:t>
                        </m:r>
                      </m:e>
                    </m:rad>
                  </m:oMath>
                </a14:m>
                <a:endParaRPr lang="" dirty="0"/>
              </a:p>
              <a:p>
                <a:endParaRPr lang="" dirty="0"/>
              </a:p>
              <a:p>
                <a:endParaRPr lang="en-US" dirty="0"/>
              </a:p>
              <a:p>
                <a:r>
                  <a:rPr lang="" dirty="0"/>
                  <a:t>5. 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−7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63</m:t>
                        </m:r>
                      </m:e>
                    </m:rad>
                    <m:r>
                      <a:rPr lang="" sz="1200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				6.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192</m:t>
                        </m:r>
                        <m:r>
                          <a:rPr lang="" sz="1200" b="0" i="1" smtClean="0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endParaRPr lang="" dirty="0"/>
              </a:p>
              <a:p>
                <a:endParaRPr lang="" dirty="0"/>
              </a:p>
              <a:p>
                <a:endParaRPr lang="" dirty="0"/>
              </a:p>
              <a:p>
                <a:r>
                  <a:rPr lang=""/>
                  <a:t>7.</a:t>
                </a:r>
                <a:r>
                  <a:rPr lang="" sz="120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343</m:t>
                        </m:r>
                        <m:r>
                          <a:rPr lang="" sz="1200" b="0" i="1" smtClean="0">
                            <a:latin typeface="Cambria Math"/>
                          </a:rPr>
                          <m:t>𝑏</m:t>
                        </m:r>
                      </m:e>
                    </m:rad>
                  </m:oMath>
                </a14:m>
                <a:r>
                  <a:rPr lang="" sz="1200" dirty="0"/>
                  <a:t>	</a:t>
                </a:r>
                <a:r>
                  <a:rPr lang="" dirty="0"/>
                  <a:t>			8.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196</m:t>
                        </m:r>
                        <m:sSup>
                          <m:sSup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sz="12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" sz="1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" dirty="0"/>
              </a:p>
              <a:p>
                <a:pPr marL="342900" indent="-342900">
                  <a:buAutoNum type="arabicPeriod" startAt="7"/>
                </a:pPr>
                <a:endParaRPr lang="" dirty="0"/>
              </a:p>
              <a:p>
                <a:pPr marL="342900" indent="-342900">
                  <a:buAutoNum type="arabicPeriod" startAt="7"/>
                </a:pPr>
                <a:endParaRPr lang="" dirty="0"/>
              </a:p>
              <a:p>
                <a:r>
                  <a:rPr lang="" dirty="0"/>
                  <a:t>9.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100</m:t>
                        </m:r>
                        <m:sSup>
                          <m:sSup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sz="12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" sz="12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rad>
                  </m:oMath>
                </a14:m>
                <a:r>
                  <a:rPr lang=""/>
                  <a:t>				</a:t>
                </a:r>
                <a:r>
                  <a:rPr lang="" dirty="0"/>
                  <a:t>10.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200</m:t>
                        </m:r>
                        <m:sSup>
                          <m:sSup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sz="1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" sz="12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336E8CF-D1E3-41E6-81E5-2417791B1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6105" y="1048533"/>
                <a:ext cx="5033277" cy="3494907"/>
              </a:xfrm>
              <a:prstGeom prst="rect">
                <a:avLst/>
              </a:prstGeom>
              <a:blipFill rotWithShape="1">
                <a:blip r:embed="rId3"/>
                <a:stretch>
                  <a:fillRect l="-364" t="-17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373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E010FE-F496-4D41-907A-E093C692BE11}"/>
              </a:ext>
            </a:extLst>
          </p:cNvPr>
          <p:cNvSpPr txBox="1"/>
          <p:nvPr/>
        </p:nvSpPr>
        <p:spPr>
          <a:xfrm>
            <a:off x="700393" y="53333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Radicals – exercises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9336E8CF-D1E3-41E6-81E5-2417791B1F6A}"/>
                  </a:ext>
                </a:extLst>
              </p:cNvPr>
              <p:cNvSpPr txBox="1"/>
              <p:nvPr/>
            </p:nvSpPr>
            <p:spPr bwMode="auto">
              <a:xfrm>
                <a:off x="1406105" y="1048533"/>
                <a:ext cx="6674636" cy="349490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"/>
                  <a:t>1. </a:t>
                </a:r>
                <a14:m>
                  <m:oMath xmlns:m="http://schemas.openxmlformats.org/officeDocument/2006/math">
                    <m:r>
                      <a:rPr lang="" sz="1200" i="1">
                        <a:latin typeface="Cambria Math"/>
                      </a:rPr>
                      <m:t>3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i="1">
                            <a:latin typeface="Cambria Math"/>
                          </a:rPr>
                          <m:t>12</m:t>
                        </m:r>
                      </m:e>
                    </m:rad>
                  </m:oMath>
                </a14:m>
                <a:r>
                  <a:rPr lang="" dirty="0"/>
                  <a:t> 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i="1" dirty="0">
                        <a:latin typeface="Cambria Math"/>
                      </a:rPr>
                      <m:t>6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3</m:t>
                        </m:r>
                      </m:e>
                    </m:rad>
                    <m:r>
                      <a:rPr lang="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			2. </a:t>
                </a:r>
                <a14:m>
                  <m:oMath xmlns:m="http://schemas.openxmlformats.org/officeDocument/2006/math">
                    <m:r>
                      <a:rPr lang="" sz="1200" dirty="0">
                        <a:latin typeface="Cambria Math"/>
                      </a:rPr>
                      <m:t>6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i="1">
                            <a:latin typeface="Cambria Math"/>
                          </a:rPr>
                          <m:t>12</m:t>
                        </m:r>
                        <m:r>
                          <a:rPr lang="" sz="1200" b="0" i="1" smtClean="0">
                            <a:latin typeface="Cambria Math"/>
                          </a:rPr>
                          <m:t>8</m:t>
                        </m:r>
                      </m:e>
                    </m:rad>
                  </m:oMath>
                </a14:m>
                <a:r>
                  <a:rPr lang="" dirty="0"/>
                  <a:t> 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i="1" dirty="0">
                        <a:latin typeface="Cambria Math"/>
                      </a:rPr>
                      <m:t>4</m:t>
                    </m:r>
                    <m:r>
                      <a:rPr lang="" b="0" i="1" dirty="0" smtClean="0">
                        <a:latin typeface="Cambria Math"/>
                      </a:rPr>
                      <m:t>8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i="1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endParaRPr lang="" dirty="0"/>
              </a:p>
              <a:p>
                <a:pPr marL="342900" indent="-342900">
                  <a:buAutoNum type="arabicPeriod"/>
                </a:pPr>
                <a:endParaRPr lang="" dirty="0"/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r>
                  <a:rPr lang="" dirty="0"/>
                  <a:t>3. 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7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i="1">
                            <a:latin typeface="Cambria Math"/>
                          </a:rPr>
                          <m:t>12</m:t>
                        </m:r>
                        <m:r>
                          <a:rPr lang="" sz="1200" b="0" i="1" smtClean="0">
                            <a:latin typeface="Cambria Math"/>
                          </a:rPr>
                          <m:t>8</m:t>
                        </m:r>
                      </m:e>
                    </m:rad>
                    <m:r>
                      <a:rPr lang="" sz="1200" i="1">
                        <a:latin typeface="Cambria Math"/>
                      </a:rPr>
                      <m:t> </m:t>
                    </m:r>
                  </m:oMath>
                </a14:m>
                <a:r>
                  <a:rPr lang="" sz="1200" dirty="0"/>
                  <a:t> 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56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	</a:t>
                </a:r>
                <a:r>
                  <a:rPr lang=""/>
                  <a:t>	</a:t>
                </a:r>
                <a:r>
                  <a:rPr lang="" dirty="0"/>
                  <a:t>	4. 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−8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392</m:t>
                        </m:r>
                      </m:e>
                    </m:rad>
                  </m:oMath>
                </a14:m>
                <a:r>
                  <a:rPr lang="" dirty="0"/>
                  <a:t> 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dirty="0">
                        <a:latin typeface="Cambria Math"/>
                      </a:rPr>
                      <m:t>−</m:t>
                    </m:r>
                    <m:r>
                      <a:rPr lang="" b="0" i="0" dirty="0" smtClean="0">
                        <a:latin typeface="Cambria Math"/>
                      </a:rPr>
                      <m:t>112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i="1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endParaRPr lang="" dirty="0"/>
              </a:p>
              <a:p>
                <a:endParaRPr lang="" dirty="0"/>
              </a:p>
              <a:p>
                <a:endParaRPr lang="en-US" dirty="0"/>
              </a:p>
              <a:p>
                <a:r>
                  <a:rPr lang="" dirty="0"/>
                  <a:t>5. 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−7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63</m:t>
                        </m:r>
                      </m:e>
                    </m:rad>
                    <m:r>
                      <a:rPr lang="" sz="1200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−21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7</m:t>
                        </m:r>
                      </m:e>
                    </m:rad>
                    <m:r>
                      <a:rPr lang="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			6.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192</m:t>
                        </m:r>
                        <m:r>
                          <a:rPr lang="" sz="1200" b="0" i="1" smtClean="0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r>
                  <a:rPr lang="" dirty="0"/>
                  <a:t> 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8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3</m:t>
                        </m:r>
                        <m:r>
                          <a:rPr lang="" b="0" i="1" smtClean="0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endParaRPr lang="" dirty="0"/>
              </a:p>
              <a:p>
                <a:endParaRPr lang="" dirty="0"/>
              </a:p>
              <a:p>
                <a:endParaRPr lang="" dirty="0"/>
              </a:p>
              <a:p>
                <a:r>
                  <a:rPr lang=""/>
                  <a:t>7.</a:t>
                </a:r>
                <a:r>
                  <a:rPr lang="" sz="120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343</m:t>
                        </m:r>
                        <m:r>
                          <a:rPr lang="" sz="1200" b="0" i="1" smtClean="0">
                            <a:latin typeface="Cambria Math"/>
                          </a:rPr>
                          <m:t>𝑏</m:t>
                        </m:r>
                      </m:e>
                    </m:rad>
                  </m:oMath>
                </a14:m>
                <a:r>
                  <a:rPr lang="" sz="1200" dirty="0"/>
                  <a:t>  </a:t>
                </a:r>
                <a:r>
                  <a:rPr lang="" sz="1100" dirty="0"/>
                  <a:t>#</a:t>
                </a:r>
                <a:r>
                  <a:rPr lang="" sz="1200" dirty="0"/>
                  <a:t> 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7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7</m:t>
                        </m:r>
                        <m:r>
                          <a:rPr lang="" sz="1200" b="0" i="1" smtClean="0">
                            <a:latin typeface="Cambria Math"/>
                          </a:rPr>
                          <m:t>𝑏</m:t>
                        </m:r>
                      </m:e>
                    </m:rad>
                    <m:r>
                      <a:rPr lang="" sz="1200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			8.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196</m:t>
                        </m:r>
                        <m:sSup>
                          <m:sSup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sz="12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" sz="1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" dirty="0"/>
                  <a:t> 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14</m:t>
                    </m:r>
                  </m:oMath>
                </a14:m>
                <a:r>
                  <a:rPr lang="" dirty="0"/>
                  <a:t>v</a:t>
                </a:r>
              </a:p>
              <a:p>
                <a:pPr marL="342900" indent="-342900">
                  <a:buAutoNum type="arabicPeriod" startAt="7"/>
                </a:pPr>
                <a:endParaRPr lang="" dirty="0"/>
              </a:p>
              <a:p>
                <a:pPr marL="342900" indent="-342900">
                  <a:buAutoNum type="arabicPeriod" startAt="7"/>
                </a:pPr>
                <a:endParaRPr lang="" dirty="0"/>
              </a:p>
              <a:p>
                <a:r>
                  <a:rPr lang="" dirty="0"/>
                  <a:t>9.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100</m:t>
                        </m:r>
                        <m:sSup>
                          <m:sSup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sz="12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" sz="12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rad>
                  </m:oMath>
                </a14:m>
                <a:r>
                  <a:rPr lang="" sz="1200" dirty="0"/>
                  <a:t> 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10</m:t>
                    </m:r>
                    <m:r>
                      <m:rPr>
                        <m:sty m:val="p"/>
                      </m:rPr>
                      <a:rPr lang="" b="0" i="0" smtClean="0">
                        <a:latin typeface="Cambria Math"/>
                      </a:rPr>
                      <m:t>n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𝑛</m:t>
                        </m:r>
                      </m:e>
                    </m:rad>
                    <m:r>
                      <a:rPr lang="" i="1">
                        <a:latin typeface="Cambria Math"/>
                      </a:rPr>
                      <m:t> </m:t>
                    </m:r>
                  </m:oMath>
                </a14:m>
                <a:r>
                  <a:rPr lang=""/>
                  <a:t>			</a:t>
                </a:r>
                <a:r>
                  <a:rPr lang="" dirty="0"/>
                  <a:t>10.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200</m:t>
                        </m:r>
                        <m:sSup>
                          <m:sSup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sz="1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" sz="12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rad>
                  </m:oMath>
                </a14:m>
                <a:r>
                  <a:rPr lang="" dirty="0"/>
                  <a:t>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dirty="0">
                        <a:latin typeface="Cambria Math"/>
                      </a:rPr>
                      <m:t>1</m:t>
                    </m:r>
                    <m:r>
                      <a:rPr lang="" b="0" i="0" dirty="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" i="1" dirty="0">
                        <a:latin typeface="Cambria Math"/>
                      </a:rPr>
                      <m:t>a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2</m:t>
                        </m:r>
                        <m:r>
                          <a:rPr lang="" b="0" i="1" smtClean="0">
                            <a:latin typeface="Cambria Math"/>
                          </a:rPr>
                          <m:t>𝑎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336E8CF-D1E3-41E6-81E5-2417791B1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6105" y="1048533"/>
                <a:ext cx="6674636" cy="3494907"/>
              </a:xfrm>
              <a:prstGeom prst="rect">
                <a:avLst/>
              </a:prstGeom>
              <a:blipFill rotWithShape="1">
                <a:blip r:embed="rId3"/>
                <a:stretch>
                  <a:fillRect l="-2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461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86004C-6E1A-43B8-95DC-88929575B3B9}"/>
              </a:ext>
            </a:extLst>
          </p:cNvPr>
          <p:cNvSpPr txBox="1"/>
          <p:nvPr/>
        </p:nvSpPr>
        <p:spPr>
          <a:xfrm>
            <a:off x="1092060" y="515950"/>
            <a:ext cx="575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Exponents, logarithms and radicals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4EEC4-D7B2-4BDC-8504-2C14F4FF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9" y="1076854"/>
            <a:ext cx="2801960" cy="19792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2F314A5-B267-46B6-8248-BE499FDEB850}"/>
              </a:ext>
            </a:extLst>
          </p:cNvPr>
          <p:cNvSpPr/>
          <p:nvPr/>
        </p:nvSpPr>
        <p:spPr>
          <a:xfrm>
            <a:off x="355275" y="3097244"/>
            <a:ext cx="22658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(0,8,10)</a:t>
            </a:r>
          </a:p>
          <a:p>
            <a:r>
              <a:rPr lang="en-US" dirty="0"/>
              <a:t>y1 = 2**x -3</a:t>
            </a:r>
          </a:p>
          <a:p>
            <a:r>
              <a:rPr lang="en-US" dirty="0" err="1"/>
              <a:t>plt.plot</a:t>
            </a:r>
            <a:r>
              <a:rPr lang="en-US" dirty="0"/>
              <a:t>(x, y1, ‘-m’)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1A0B3-FD44-4D9E-A30D-4208BDD6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195" y="1110628"/>
            <a:ext cx="2697742" cy="19076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0BFB5-6A27-4DF4-8439-A54889C6F349}"/>
              </a:ext>
            </a:extLst>
          </p:cNvPr>
          <p:cNvSpPr/>
          <p:nvPr/>
        </p:nvSpPr>
        <p:spPr>
          <a:xfrm>
            <a:off x="3151145" y="3097244"/>
            <a:ext cx="28978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(0,100,10)</a:t>
            </a:r>
          </a:p>
          <a:p>
            <a:r>
              <a:rPr lang="en-US" dirty="0"/>
              <a:t>y1 = </a:t>
            </a:r>
            <a:r>
              <a:rPr lang="en-US" dirty="0" err="1"/>
              <a:t>np.sqrt</a:t>
            </a:r>
            <a:r>
              <a:rPr lang="en-US" dirty="0"/>
              <a:t>(x)</a:t>
            </a:r>
          </a:p>
          <a:p>
            <a:r>
              <a:rPr lang="es-ES" dirty="0" err="1"/>
              <a:t>plt.plot</a:t>
            </a:r>
            <a:r>
              <a:rPr lang="es-ES" dirty="0"/>
              <a:t>(x, y1,'-m', </a:t>
            </a:r>
            <a:r>
              <a:rPr lang="es-ES" dirty="0" err="1"/>
              <a:t>label</a:t>
            </a:r>
            <a:r>
              <a:rPr lang="es-ES" dirty="0"/>
              <a:t>='y=</a:t>
            </a:r>
            <a:r>
              <a:rPr lang="es-ES" dirty="0" err="1"/>
              <a:t>sqrt</a:t>
            </a:r>
            <a:r>
              <a:rPr lang="es-ES" dirty="0"/>
              <a:t>(x)')</a:t>
            </a:r>
            <a:endParaRPr lang="en-US" dirty="0"/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9C7A4-BFD9-4FD8-BE53-7937BC3EE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6" y="1076854"/>
            <a:ext cx="2789410" cy="19792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BB692B-4600-4110-82BF-009B41F2D5D5}"/>
              </a:ext>
            </a:extLst>
          </p:cNvPr>
          <p:cNvSpPr/>
          <p:nvPr/>
        </p:nvSpPr>
        <p:spPr>
          <a:xfrm>
            <a:off x="6185515" y="3097244"/>
            <a:ext cx="28790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(0,100,10)</a:t>
            </a:r>
          </a:p>
          <a:p>
            <a:r>
              <a:rPr lang="en-US" dirty="0"/>
              <a:t>y1 = np.log(x)</a:t>
            </a:r>
          </a:p>
          <a:p>
            <a:r>
              <a:rPr lang="en-US" dirty="0" err="1"/>
              <a:t>plt.plot</a:t>
            </a:r>
            <a:r>
              <a:rPr lang="en-US" dirty="0"/>
              <a:t>(x, y1,'-m', label='y=log(x)’)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7860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643C6-381A-4D7E-8551-CA4F79CF1184}"/>
              </a:ext>
            </a:extLst>
          </p:cNvPr>
          <p:cNvSpPr txBox="1"/>
          <p:nvPr/>
        </p:nvSpPr>
        <p:spPr>
          <a:xfrm>
            <a:off x="796455" y="637999"/>
            <a:ext cx="4215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functions for comparisons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543336-959C-4623-9867-F9C772D6CEB2}"/>
              </a:ext>
            </a:extLst>
          </p:cNvPr>
          <p:cNvSpPr/>
          <p:nvPr/>
        </p:nvSpPr>
        <p:spPr>
          <a:xfrm>
            <a:off x="5142551" y="441274"/>
            <a:ext cx="3557990" cy="42934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(0,3,10)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y1 = 2**x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y2 = 3**x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y3 = (2**x) +4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y4 = (2**(x-1))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(x,y1, 'm', label= '2**x')  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y2, '-b', label= '3**x')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y3, '-r', label= '(2**x) +4')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y4, label= '(2**(x-1))')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(‘ Exponential function')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(loc='upper left')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B4C60-110A-4C55-844F-67CF81BCA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2" y="990117"/>
            <a:ext cx="4552950" cy="33147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10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643C6-381A-4D7E-8551-CA4F79CF1184}"/>
              </a:ext>
            </a:extLst>
          </p:cNvPr>
          <p:cNvSpPr txBox="1"/>
          <p:nvPr/>
        </p:nvSpPr>
        <p:spPr>
          <a:xfrm>
            <a:off x="796455" y="528450"/>
            <a:ext cx="4215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functions comparisons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543336-959C-4623-9867-F9C772D6CEB2}"/>
              </a:ext>
            </a:extLst>
          </p:cNvPr>
          <p:cNvSpPr/>
          <p:nvPr/>
        </p:nvSpPr>
        <p:spPr>
          <a:xfrm>
            <a:off x="5142551" y="371524"/>
            <a:ext cx="3557990" cy="44935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(0,4,5)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y1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y2 = np.log(x)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y3 = 2**x 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y1,'-m', label='y=sqrt(x)')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y2, '-b', label= 'y=log(x)')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y3, '-r', label= '(2**x)')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('Comparison graph (exp, rad and log)')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(loc='upper left')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93080-31D6-4D60-86AD-1D5DA1FB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2" y="1009958"/>
            <a:ext cx="4533900" cy="329565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753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8E384-8305-4895-8589-813408F5B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Make it work </a:t>
            </a:r>
          </a:p>
          <a:p>
            <a:r>
              <a:rPr lang="en-US" dirty="0">
                <a:solidFill>
                  <a:schemeClr val="bg1"/>
                </a:solidFill>
              </a:rPr>
              <a:t>Make it Right </a:t>
            </a:r>
          </a:p>
          <a:p>
            <a:r>
              <a:rPr lang="en-US" dirty="0">
                <a:solidFill>
                  <a:schemeClr val="bg1"/>
                </a:solidFill>
              </a:rPr>
              <a:t>Make it Fast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28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865F52-BEA8-4C23-A066-B08A788C3A7F}"/>
              </a:ext>
            </a:extLst>
          </p:cNvPr>
          <p:cNvSpPr/>
          <p:nvPr/>
        </p:nvSpPr>
        <p:spPr>
          <a:xfrm>
            <a:off x="1335025" y="1455655"/>
            <a:ext cx="4572000" cy="15350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defTabSz="685800">
              <a:buFont typeface="+mj-lt"/>
              <a:buAutoNum type="arabicPeriod" startAt="13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 </a:t>
            </a:r>
          </a:p>
          <a:p>
            <a:pPr marL="457200" indent="-457200" defTabSz="685800">
              <a:buFont typeface="+mj-lt"/>
              <a:buAutoNum type="arabicPeriod" startAt="13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 and Modules</a:t>
            </a:r>
          </a:p>
          <a:p>
            <a:pPr marL="457200" indent="-457200" defTabSz="685800">
              <a:buFont typeface="+mj-lt"/>
              <a:buAutoNum type="arabicPeriod" startAt="13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Classes</a:t>
            </a:r>
          </a:p>
          <a:p>
            <a:pPr marL="457200" indent="-457200" defTabSz="685800">
              <a:buFont typeface="+mj-lt"/>
              <a:buAutoNum type="arabicPeriod" startAt="13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 to Numpy</a:t>
            </a:r>
          </a:p>
          <a:p>
            <a:pPr marL="457200" indent="-457200" defTabSz="685800">
              <a:buFont typeface="+mj-lt"/>
              <a:buAutoNum type="arabicPeriod" startAt="13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 to Pandas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6B960-7674-410A-85F9-80042A89EAAC}"/>
              </a:ext>
            </a:extLst>
          </p:cNvPr>
          <p:cNvSpPr txBox="1"/>
          <p:nvPr/>
        </p:nvSpPr>
        <p:spPr>
          <a:xfrm>
            <a:off x="706998" y="353292"/>
            <a:ext cx="52000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5000"/>
              </a:lnSpc>
            </a:pPr>
            <a:r>
              <a:rPr lang="en-US" sz="2100" b="1" dirty="0"/>
              <a:t>Python programming Introduction Content</a:t>
            </a:r>
            <a:endParaRPr lang="pt-PT" sz="2100" b="1" dirty="0"/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2EB2F8A-B6F1-41B7-B7C4-CDD8EBBD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2309"/>
            <a:ext cx="2184120" cy="84634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9CAF81-C16B-43FD-AAC5-F3A35CEF1298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825CD5-E360-4622-8DBF-67FBB96B0EA9}"/>
              </a:ext>
            </a:extLst>
          </p:cNvPr>
          <p:cNvSpPr/>
          <p:nvPr/>
        </p:nvSpPr>
        <p:spPr>
          <a:xfrm>
            <a:off x="1210732" y="3771900"/>
            <a:ext cx="5841232" cy="605117"/>
          </a:xfrm>
          <a:prstGeom prst="roundRect">
            <a:avLst/>
          </a:prstGeom>
          <a:gradFill flip="none" rotWithShape="0">
            <a:gsLst>
              <a:gs pos="46000">
                <a:schemeClr val="accent4">
                  <a:lumMod val="5000"/>
                  <a:lumOff val="95000"/>
                </a:schemeClr>
              </a:gs>
              <a:gs pos="100000">
                <a:srgbClr val="1BD402"/>
              </a:gs>
              <a:gs pos="81000">
                <a:srgbClr val="1BD402"/>
              </a:gs>
              <a:gs pos="0">
                <a:srgbClr val="1BD402"/>
              </a:gs>
              <a:gs pos="100000">
                <a:srgbClr val="1BD40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8D71DD-FB7E-452B-9894-6A5FD62B4F66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06379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5D874-BC62-4FC1-BC4D-84FAA8128419}"/>
              </a:ext>
            </a:extLst>
          </p:cNvPr>
          <p:cNvSpPr txBox="1"/>
          <p:nvPr/>
        </p:nvSpPr>
        <p:spPr>
          <a:xfrm>
            <a:off x="706998" y="353292"/>
            <a:ext cx="52000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5000"/>
              </a:lnSpc>
            </a:pPr>
            <a:r>
              <a:rPr lang="en-US" sz="2100" b="1" dirty="0"/>
              <a:t>Python programming Introduction Content </a:t>
            </a:r>
            <a:endParaRPr lang="pt-PT" sz="21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11C30E-ABC0-4F18-A162-552935CD5527}"/>
              </a:ext>
            </a:extLst>
          </p:cNvPr>
          <p:cNvSpPr/>
          <p:nvPr/>
        </p:nvSpPr>
        <p:spPr>
          <a:xfrm>
            <a:off x="1335025" y="1540006"/>
            <a:ext cx="4572000" cy="9579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18"/>
            </a:pP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 to matplotlib for data visualization 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pt-PT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Preprocessing </a:t>
            </a:r>
            <a:r>
              <a:rPr lang="en-US" sz="187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EDF2E776-EDF6-4D98-A635-3517B9028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0"/>
            <a:ext cx="2184120" cy="84634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227962-4771-4A37-8A98-D1067A308F0A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0C2A44-25A1-4715-94BC-A63592A93B26}"/>
              </a:ext>
            </a:extLst>
          </p:cNvPr>
          <p:cNvSpPr/>
          <p:nvPr/>
        </p:nvSpPr>
        <p:spPr>
          <a:xfrm>
            <a:off x="1210731" y="3771900"/>
            <a:ext cx="6722533" cy="605117"/>
          </a:xfrm>
          <a:prstGeom prst="roundRect">
            <a:avLst/>
          </a:prstGeom>
          <a:gradFill flip="none" rotWithShape="0">
            <a:gsLst>
              <a:gs pos="46000">
                <a:schemeClr val="accent4">
                  <a:lumMod val="5000"/>
                  <a:lumOff val="95000"/>
                </a:schemeClr>
              </a:gs>
              <a:gs pos="100000">
                <a:srgbClr val="1BD402"/>
              </a:gs>
              <a:gs pos="81000">
                <a:srgbClr val="1BD402"/>
              </a:gs>
              <a:gs pos="0">
                <a:srgbClr val="1BD402"/>
              </a:gs>
              <a:gs pos="100000">
                <a:srgbClr val="1BD40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767800-4464-46C2-BBDB-6EAE4C302735}"/>
              </a:ext>
            </a:extLst>
          </p:cNvPr>
          <p:cNvSpPr/>
          <p:nvPr/>
        </p:nvSpPr>
        <p:spPr>
          <a:xfrm>
            <a:off x="1210733" y="3771900"/>
            <a:ext cx="6722533" cy="605117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A277F-7521-4C3E-A7A0-B70A62606702}"/>
              </a:ext>
            </a:extLst>
          </p:cNvPr>
          <p:cNvSpPr txBox="1"/>
          <p:nvPr/>
        </p:nvSpPr>
        <p:spPr>
          <a:xfrm>
            <a:off x="3307011" y="3828236"/>
            <a:ext cx="2772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100% Loaded </a:t>
            </a:r>
            <a:endParaRPr lang="pt-PT" sz="2600" b="1" dirty="0"/>
          </a:p>
        </p:txBody>
      </p:sp>
    </p:spTree>
    <p:extLst>
      <p:ext uri="{BB962C8B-B14F-4D97-AF65-F5344CB8AC3E}">
        <p14:creationId xmlns:p14="http://schemas.microsoft.com/office/powerpoint/2010/main" val="12946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0AAAD9-598E-405B-8249-D8F626491456}"/>
              </a:ext>
            </a:extLst>
          </p:cNvPr>
          <p:cNvSpPr txBox="1"/>
          <p:nvPr/>
        </p:nvSpPr>
        <p:spPr>
          <a:xfrm>
            <a:off x="342899" y="1601845"/>
            <a:ext cx="201033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FF00"/>
                </a:solidFill>
              </a:rPr>
              <a:t>Math Revision Content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46E161-E7F6-451C-BF46-71B55A0FAF41}"/>
              </a:ext>
            </a:extLst>
          </p:cNvPr>
          <p:cNvSpPr/>
          <p:nvPr/>
        </p:nvSpPr>
        <p:spPr>
          <a:xfrm>
            <a:off x="3588076" y="1009022"/>
            <a:ext cx="4572000" cy="28938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pt-PT" sz="2000" b="1" dirty="0"/>
              <a:t>Functions 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000" b="1" dirty="0"/>
              <a:t>Exponents, logarithms and radicals 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pt-PT" sz="2000" b="1" dirty="0"/>
              <a:t>Trigonometry  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000" b="1" dirty="0"/>
              <a:t>Sequences 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pt-PT" sz="2000" b="1" dirty="0"/>
              <a:t>Statistics  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pt-PT" sz="2000" b="1" dirty="0"/>
              <a:t>Random numbers distributions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000" b="1" dirty="0"/>
              <a:t>Matrices operations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50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0AAAD9-598E-405B-8249-D8F626491456}"/>
              </a:ext>
            </a:extLst>
          </p:cNvPr>
          <p:cNvSpPr txBox="1"/>
          <p:nvPr/>
        </p:nvSpPr>
        <p:spPr>
          <a:xfrm>
            <a:off x="316005" y="2133004"/>
            <a:ext cx="20103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FF00"/>
                </a:solidFill>
              </a:rPr>
              <a:t>Numbers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B7EA13A-9069-4C55-8F9C-1D377C427914}"/>
              </a:ext>
            </a:extLst>
          </p:cNvPr>
          <p:cNvSpPr/>
          <p:nvPr/>
        </p:nvSpPr>
        <p:spPr>
          <a:xfrm>
            <a:off x="3160051" y="334218"/>
            <a:ext cx="4961973" cy="37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5F9114-421D-435F-8E14-B0E265357FAB}"/>
              </a:ext>
            </a:extLst>
          </p:cNvPr>
          <p:cNvSpPr/>
          <p:nvPr/>
        </p:nvSpPr>
        <p:spPr>
          <a:xfrm>
            <a:off x="3415554" y="716667"/>
            <a:ext cx="4511488" cy="2203673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1B6AD0-32DC-47C0-9820-05708BA03B45}"/>
              </a:ext>
            </a:extLst>
          </p:cNvPr>
          <p:cNvSpPr/>
          <p:nvPr/>
        </p:nvSpPr>
        <p:spPr>
          <a:xfrm>
            <a:off x="3585314" y="1073178"/>
            <a:ext cx="2514601" cy="142644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8888C-E751-441A-B4C1-4195397821EF}"/>
              </a:ext>
            </a:extLst>
          </p:cNvPr>
          <p:cNvSpPr txBox="1"/>
          <p:nvPr/>
        </p:nvSpPr>
        <p:spPr>
          <a:xfrm>
            <a:off x="5158679" y="387692"/>
            <a:ext cx="140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 </a:t>
            </a:r>
            <a:r>
              <a:rPr lang="en-US" b="1" dirty="0">
                <a:solidFill>
                  <a:schemeClr val="bg1"/>
                </a:solidFill>
              </a:rPr>
              <a:t>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CE4AE-55C6-46BA-BB2F-7D9892769D07}"/>
              </a:ext>
            </a:extLst>
          </p:cNvPr>
          <p:cNvSpPr txBox="1"/>
          <p:nvPr/>
        </p:nvSpPr>
        <p:spPr>
          <a:xfrm>
            <a:off x="5224183" y="757027"/>
            <a:ext cx="89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Reals  </a:t>
            </a:r>
            <a:r>
              <a:rPr lang="en-US" b="1" dirty="0">
                <a:solidFill>
                  <a:schemeClr val="bg1"/>
                </a:solidFill>
              </a:rPr>
              <a:t>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42ACC-61DF-43A4-9041-431A27ABE8BD}"/>
              </a:ext>
            </a:extLst>
          </p:cNvPr>
          <p:cNvSpPr txBox="1"/>
          <p:nvPr/>
        </p:nvSpPr>
        <p:spPr>
          <a:xfrm>
            <a:off x="4355169" y="1099322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Rationals</a:t>
            </a:r>
            <a:r>
              <a:rPr lang="en-US" dirty="0"/>
              <a:t> 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6C6934-43D6-49B2-B828-EA0EF9DF8F3C}"/>
              </a:ext>
            </a:extLst>
          </p:cNvPr>
          <p:cNvSpPr/>
          <p:nvPr/>
        </p:nvSpPr>
        <p:spPr>
          <a:xfrm>
            <a:off x="3862622" y="1411519"/>
            <a:ext cx="1936377" cy="9209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{..., −2, −1, 0, 1, 2, ...}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94A06-83D0-483A-8E6B-EB83390FE16A}"/>
              </a:ext>
            </a:extLst>
          </p:cNvPr>
          <p:cNvSpPr txBox="1"/>
          <p:nvPr/>
        </p:nvSpPr>
        <p:spPr>
          <a:xfrm>
            <a:off x="4340039" y="1365914"/>
            <a:ext cx="102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Integers </a:t>
            </a:r>
            <a:r>
              <a:rPr lang="en-US" b="1" dirty="0">
                <a:solidFill>
                  <a:schemeClr val="bg1"/>
                </a:solidFill>
              </a:rPr>
              <a:t>ℤ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418B20-3617-45EB-96A0-E87B3193DADE}"/>
              </a:ext>
            </a:extLst>
          </p:cNvPr>
          <p:cNvSpPr/>
          <p:nvPr/>
        </p:nvSpPr>
        <p:spPr>
          <a:xfrm>
            <a:off x="4207201" y="1784996"/>
            <a:ext cx="1247217" cy="51211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7A6B1-530B-44BD-9AEE-76A56F4C58F1}"/>
              </a:ext>
            </a:extLst>
          </p:cNvPr>
          <p:cNvSpPr txBox="1"/>
          <p:nvPr/>
        </p:nvSpPr>
        <p:spPr>
          <a:xfrm>
            <a:off x="4324169" y="1784996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Naturals </a:t>
            </a:r>
            <a:r>
              <a:rPr lang="en-US" b="1" dirty="0">
                <a:solidFill>
                  <a:schemeClr val="bg1"/>
                </a:solidFill>
              </a:rPr>
              <a:t>ℕ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B8A3B9-6F47-4E47-9273-01E1A7BBA275}"/>
              </a:ext>
            </a:extLst>
          </p:cNvPr>
          <p:cNvSpPr/>
          <p:nvPr/>
        </p:nvSpPr>
        <p:spPr>
          <a:xfrm>
            <a:off x="4842615" y="3058520"/>
            <a:ext cx="1435479" cy="9611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F12B5-D732-4AC5-9C7F-FDB942E21B53}"/>
              </a:ext>
            </a:extLst>
          </p:cNvPr>
          <p:cNvSpPr txBox="1"/>
          <p:nvPr/>
        </p:nvSpPr>
        <p:spPr>
          <a:xfrm>
            <a:off x="5046004" y="3312428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Imaginary 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8F83E7-78EA-4669-9256-C6F9289520FC}"/>
              </a:ext>
            </a:extLst>
          </p:cNvPr>
          <p:cNvSpPr/>
          <p:nvPr/>
        </p:nvSpPr>
        <p:spPr>
          <a:xfrm>
            <a:off x="6220897" y="1382511"/>
            <a:ext cx="1606936" cy="87198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1AB17-07AD-453E-96CA-9CC67BA91EA9}"/>
              </a:ext>
            </a:extLst>
          </p:cNvPr>
          <p:cNvSpPr txBox="1"/>
          <p:nvPr/>
        </p:nvSpPr>
        <p:spPr>
          <a:xfrm>
            <a:off x="6344636" y="1664613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Irrationals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DBD105-0338-44D3-8631-9533B05232F1}"/>
              </a:ext>
            </a:extLst>
          </p:cNvPr>
          <p:cNvSpPr/>
          <p:nvPr/>
        </p:nvSpPr>
        <p:spPr>
          <a:xfrm>
            <a:off x="5158679" y="1094902"/>
            <a:ext cx="3193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ℚ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30761-3A6C-49FB-A27E-06EBA9352C3F}"/>
              </a:ext>
            </a:extLst>
          </p:cNvPr>
          <p:cNvSpPr/>
          <p:nvPr/>
        </p:nvSpPr>
        <p:spPr>
          <a:xfrm>
            <a:off x="7188830" y="1645482"/>
            <a:ext cx="369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ℚ’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23D8F0-8EB4-4C25-8992-4C4D56F6E863}"/>
              </a:ext>
            </a:extLst>
          </p:cNvPr>
          <p:cNvSpPr/>
          <p:nvPr/>
        </p:nvSpPr>
        <p:spPr>
          <a:xfrm>
            <a:off x="4319760" y="2006710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{0, 1, 2, 3..}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DA88BA-E276-4274-BF74-2C92768FE68C}"/>
              </a:ext>
            </a:extLst>
          </p:cNvPr>
          <p:cNvSpPr/>
          <p:nvPr/>
        </p:nvSpPr>
        <p:spPr>
          <a:xfrm>
            <a:off x="4230780" y="1577407"/>
            <a:ext cx="1247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{−2, −1, 0, 1, 2}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02DC0C-6E05-4EDE-9416-93F87B479D1E}"/>
                  </a:ext>
                </a:extLst>
              </p:cNvPr>
              <p:cNvSpPr txBox="1"/>
              <p:nvPr/>
            </p:nvSpPr>
            <p:spPr>
              <a:xfrm>
                <a:off x="6918839" y="1928389"/>
                <a:ext cx="3599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02DC0C-6E05-4EDE-9416-93F87B479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839" y="1928389"/>
                <a:ext cx="359970" cy="215444"/>
              </a:xfrm>
              <a:prstGeom prst="rect">
                <a:avLst/>
              </a:prstGeom>
              <a:blipFill>
                <a:blip r:embed="rId2"/>
                <a:stretch>
                  <a:fillRect l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BBC1A4-B2DE-4720-8EAD-4E6A1B42161C}"/>
                  </a:ext>
                </a:extLst>
              </p:cNvPr>
              <p:cNvSpPr txBox="1"/>
              <p:nvPr/>
            </p:nvSpPr>
            <p:spPr>
              <a:xfrm>
                <a:off x="3859194" y="2950798"/>
                <a:ext cx="4131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BBC1A4-B2DE-4720-8EAD-4E6A1B421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194" y="2950798"/>
                <a:ext cx="413190" cy="215444"/>
              </a:xfrm>
              <a:prstGeom prst="rect">
                <a:avLst/>
              </a:prstGeom>
              <a:blipFill>
                <a:blip r:embed="rId4"/>
                <a:stretch>
                  <a:fillRect l="-8824" r="-735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60217A-19EE-4FAD-BE9C-C09E74773EC9}"/>
                  </a:ext>
                </a:extLst>
              </p:cNvPr>
              <p:cNvSpPr txBox="1"/>
              <p:nvPr/>
            </p:nvSpPr>
            <p:spPr>
              <a:xfrm>
                <a:off x="5477997" y="3604477"/>
                <a:ext cx="993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60217A-19EE-4FAD-BE9C-C09E74773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997" y="3604477"/>
                <a:ext cx="99386" cy="215444"/>
              </a:xfrm>
              <a:prstGeom prst="rect">
                <a:avLst/>
              </a:prstGeom>
              <a:blipFill>
                <a:blip r:embed="rId5"/>
                <a:stretch>
                  <a:fillRect l="-37500" r="-375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3B81B0-C64D-4716-820F-687BD7AF3093}"/>
                  </a:ext>
                </a:extLst>
              </p:cNvPr>
              <p:cNvSpPr txBox="1"/>
              <p:nvPr/>
            </p:nvSpPr>
            <p:spPr>
              <a:xfrm>
                <a:off x="3982239" y="1235390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3B81B0-C64D-4716-820F-687BD7AF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39" y="1235390"/>
                <a:ext cx="285335" cy="215444"/>
              </a:xfrm>
              <a:prstGeom prst="rect">
                <a:avLst/>
              </a:prstGeom>
              <a:blipFill>
                <a:blip r:embed="rId6"/>
                <a:stretch>
                  <a:fillRect l="-12766" r="-1063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0AE539-B37A-43A5-8503-AC5D23BBB306}"/>
                  </a:ext>
                </a:extLst>
              </p:cNvPr>
              <p:cNvSpPr txBox="1"/>
              <p:nvPr/>
            </p:nvSpPr>
            <p:spPr>
              <a:xfrm>
                <a:off x="5485787" y="1321306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" b="0" i="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10AE539-B37A-43A5-8503-AC5D23BBB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787" y="1321306"/>
                <a:ext cx="285335" cy="215444"/>
              </a:xfrm>
              <a:prstGeom prst="rect">
                <a:avLst/>
              </a:prstGeom>
              <a:blipFill rotWithShape="1">
                <a:blip r:embed="rId7"/>
                <a:stretch>
                  <a:fillRect l="-12766" r="-10638" b="-57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5" name="Picture 1" descr="\mathbb{N}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\mathbb{N}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\mathbb{N}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\mathbb{N}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\mathbb{Z}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\mathbb{Z}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\mathbb{Q}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\mathbb{Z}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\mathbb{Q}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\mathbb{R}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\mathbb{R}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410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rgbClr val="FFFF00"/>
                </a:solidFill>
                <a:latin typeface="Courier Std" panose="02070409020205020404" pitchFamily="49" charset="0"/>
              </a:rPr>
              <a:t>&lt;Math functions&gt; </a:t>
            </a:r>
            <a:endParaRPr lang="pt-PT" sz="3750" dirty="0">
              <a:solidFill>
                <a:srgbClr val="FFFF00"/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9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lysses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3935</TotalTime>
  <Words>2928</Words>
  <Application>Microsoft Office PowerPoint</Application>
  <PresentationFormat>Apresentação no Ecrã (16:9)</PresentationFormat>
  <Paragraphs>582</Paragraphs>
  <Slides>49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15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49</vt:i4>
      </vt:variant>
    </vt:vector>
  </HeadingPairs>
  <TitlesOfParts>
    <vt:vector size="67" baseType="lpstr">
      <vt:lpstr>Courier New</vt:lpstr>
      <vt:lpstr>TTE22AEF94t00</vt:lpstr>
      <vt:lpstr>Calibri Light</vt:lpstr>
      <vt:lpstr>Courier Std</vt:lpstr>
      <vt:lpstr>Calibri</vt:lpstr>
      <vt:lpstr>CMR12</vt:lpstr>
      <vt:lpstr>Arial</vt:lpstr>
      <vt:lpstr>Wingdings</vt:lpstr>
      <vt:lpstr>TTE22AEF28t00</vt:lpstr>
      <vt:lpstr>Nunito Sans</vt:lpstr>
      <vt:lpstr>Georgia</vt:lpstr>
      <vt:lpstr>TTE2285590t00</vt:lpstr>
      <vt:lpstr>Cabin</vt:lpstr>
      <vt:lpstr>EuropeanComputerModern-RomanRegular12pt</vt:lpstr>
      <vt:lpstr>Cambria Math</vt:lpstr>
      <vt:lpstr>Ulysses template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Exponentials  logarithms and radicals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Exponentials  logarithms and radicals  </vt:lpstr>
      <vt:lpstr>Logarithms properties</vt:lpstr>
      <vt:lpstr>Apresentação do PowerPoint</vt:lpstr>
      <vt:lpstr>Apresentação do PowerPoint</vt:lpstr>
      <vt:lpstr>Apresentação do PowerPoint</vt:lpstr>
      <vt:lpstr>Apresentação do PowerPoint</vt:lpstr>
      <vt:lpstr>Exponentials  logarithms and radicals  </vt:lpstr>
      <vt:lpstr>Radicals properties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Joseanne cristina Ocroch viana</dc:creator>
  <cp:lastModifiedBy>Joseanne Cristina Viana</cp:lastModifiedBy>
  <cp:revision>215</cp:revision>
  <dcterms:created xsi:type="dcterms:W3CDTF">2020-10-10T16:39:26Z</dcterms:created>
  <dcterms:modified xsi:type="dcterms:W3CDTF">2021-01-03T23:22:36Z</dcterms:modified>
</cp:coreProperties>
</file>